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1.xml" ContentType="application/vnd.openxmlformats-officedocument.drawingml.chart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473" r:id="rId3"/>
    <p:sldId id="502" r:id="rId4"/>
    <p:sldId id="503" r:id="rId5"/>
    <p:sldId id="504" r:id="rId6"/>
    <p:sldId id="505" r:id="rId7"/>
    <p:sldId id="506" r:id="rId8"/>
    <p:sldId id="508" r:id="rId9"/>
    <p:sldId id="509" r:id="rId10"/>
    <p:sldId id="511" r:id="rId11"/>
    <p:sldId id="512" r:id="rId12"/>
    <p:sldId id="480" r:id="rId13"/>
    <p:sldId id="458" r:id="rId14"/>
    <p:sldId id="475" r:id="rId15"/>
    <p:sldId id="460" r:id="rId16"/>
    <p:sldId id="461" r:id="rId17"/>
    <p:sldId id="411" r:id="rId18"/>
    <p:sldId id="476" r:id="rId19"/>
    <p:sldId id="543" r:id="rId20"/>
    <p:sldId id="430" r:id="rId21"/>
    <p:sldId id="340" r:id="rId22"/>
    <p:sldId id="519" r:id="rId23"/>
    <p:sldId id="517" r:id="rId24"/>
    <p:sldId id="518" r:id="rId25"/>
    <p:sldId id="520" r:id="rId26"/>
    <p:sldId id="521" r:id="rId27"/>
    <p:sldId id="522" r:id="rId28"/>
    <p:sldId id="523" r:id="rId29"/>
    <p:sldId id="524" r:id="rId30"/>
    <p:sldId id="525" r:id="rId31"/>
    <p:sldId id="478" r:id="rId32"/>
    <p:sldId id="536" r:id="rId33"/>
    <p:sldId id="537" r:id="rId34"/>
    <p:sldId id="538" r:id="rId35"/>
    <p:sldId id="479" r:id="rId36"/>
    <p:sldId id="539" r:id="rId37"/>
    <p:sldId id="408" r:id="rId38"/>
    <p:sldId id="527" r:id="rId39"/>
    <p:sldId id="533" r:id="rId40"/>
    <p:sldId id="530" r:id="rId41"/>
    <p:sldId id="531" r:id="rId42"/>
    <p:sldId id="487" r:id="rId43"/>
    <p:sldId id="532" r:id="rId44"/>
    <p:sldId id="534" r:id="rId45"/>
    <p:sldId id="535" r:id="rId46"/>
    <p:sldId id="481" r:id="rId47"/>
    <p:sldId id="488" r:id="rId48"/>
    <p:sldId id="492" r:id="rId49"/>
    <p:sldId id="396" r:id="rId50"/>
    <p:sldId id="491" r:id="rId51"/>
    <p:sldId id="494" r:id="rId52"/>
    <p:sldId id="489" r:id="rId53"/>
    <p:sldId id="540" r:id="rId54"/>
    <p:sldId id="495" r:id="rId55"/>
    <p:sldId id="493" r:id="rId56"/>
    <p:sldId id="497" r:id="rId57"/>
    <p:sldId id="498" r:id="rId58"/>
    <p:sldId id="499" r:id="rId59"/>
    <p:sldId id="500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34411B"/>
    <a:srgbClr val="262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55" autoAdjust="0"/>
  </p:normalViewPr>
  <p:slideViewPr>
    <p:cSldViewPr>
      <p:cViewPr>
        <p:scale>
          <a:sx n="75" d="100"/>
          <a:sy n="75" d="100"/>
        </p:scale>
        <p:origin x="-1128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yDataE_MacOS_extCS:LaSIGE:events:2014:PRDC2014_Singapore:presentation: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All!$D$5</c:f>
              <c:strCache>
                <c:ptCount val="1"/>
                <c:pt idx="0">
                  <c:v>Cluster-VMs</c:v>
                </c:pt>
              </c:strCache>
            </c:strRef>
          </c:tx>
          <c:marker>
            <c:symbol val="circle"/>
            <c:size val="12"/>
          </c:marker>
          <c:cat>
            <c:numRef>
              <c:f>All!$C$6:$C$11</c:f>
              <c:numCache>
                <c:formatCode>General</c:formatCode>
                <c:ptCount val="6"/>
                <c:pt idx="0">
                  <c:v>10.0</c:v>
                </c:pt>
                <c:pt idx="1">
                  <c:v>20.0</c:v>
                </c:pt>
                <c:pt idx="2">
                  <c:v>40.0</c:v>
                </c:pt>
                <c:pt idx="3">
                  <c:v>80.0</c:v>
                </c:pt>
                <c:pt idx="4">
                  <c:v>100.0</c:v>
                </c:pt>
                <c:pt idx="5">
                  <c:v>200.0</c:v>
                </c:pt>
              </c:numCache>
            </c:numRef>
          </c:cat>
          <c:val>
            <c:numRef>
              <c:f>All!$D$6:$D$11</c:f>
              <c:numCache>
                <c:formatCode>General</c:formatCode>
                <c:ptCount val="6"/>
                <c:pt idx="0">
                  <c:v>501.0</c:v>
                </c:pt>
                <c:pt idx="1">
                  <c:v>769.0</c:v>
                </c:pt>
                <c:pt idx="2">
                  <c:v>986.0</c:v>
                </c:pt>
                <c:pt idx="3">
                  <c:v>1077.0</c:v>
                </c:pt>
                <c:pt idx="4">
                  <c:v>1136.0</c:v>
                </c:pt>
                <c:pt idx="5">
                  <c:v>1424.0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All!$E$5</c:f>
              <c:strCache>
                <c:ptCount val="1"/>
                <c:pt idx="0">
                  <c:v>Cluster-PHY</c:v>
                </c:pt>
              </c:strCache>
            </c:strRef>
          </c:tx>
          <c:marker>
            <c:symbol val="square"/>
            <c:size val="12"/>
          </c:marker>
          <c:cat>
            <c:numRef>
              <c:f>All!$C$6:$C$11</c:f>
              <c:numCache>
                <c:formatCode>General</c:formatCode>
                <c:ptCount val="6"/>
                <c:pt idx="0">
                  <c:v>10.0</c:v>
                </c:pt>
                <c:pt idx="1">
                  <c:v>20.0</c:v>
                </c:pt>
                <c:pt idx="2">
                  <c:v>40.0</c:v>
                </c:pt>
                <c:pt idx="3">
                  <c:v>80.0</c:v>
                </c:pt>
                <c:pt idx="4">
                  <c:v>100.0</c:v>
                </c:pt>
                <c:pt idx="5">
                  <c:v>200.0</c:v>
                </c:pt>
              </c:numCache>
            </c:numRef>
          </c:cat>
          <c:val>
            <c:numRef>
              <c:f>All!$E$6:$E$11</c:f>
              <c:numCache>
                <c:formatCode>General</c:formatCode>
                <c:ptCount val="6"/>
                <c:pt idx="0">
                  <c:v>1489.0</c:v>
                </c:pt>
                <c:pt idx="1">
                  <c:v>2540.0</c:v>
                </c:pt>
                <c:pt idx="2">
                  <c:v>3487.0</c:v>
                </c:pt>
                <c:pt idx="3">
                  <c:v>4719.0</c:v>
                </c:pt>
                <c:pt idx="4">
                  <c:v>5011.0</c:v>
                </c:pt>
                <c:pt idx="5">
                  <c:v>5290.0</c:v>
                </c:pt>
              </c:numCache>
            </c:numRef>
          </c:val>
          <c:smooth val="0"/>
        </c:ser>
        <c:ser>
          <c:idx val="2"/>
          <c:order val="2"/>
          <c:tx>
            <c:v>Amazon-DCs</c:v>
          </c:tx>
          <c:marker>
            <c:symbol val="triangle"/>
            <c:size val="12"/>
          </c:marker>
          <c:cat>
            <c:numRef>
              <c:f>All!$C$6:$C$11</c:f>
              <c:numCache>
                <c:formatCode>General</c:formatCode>
                <c:ptCount val="6"/>
                <c:pt idx="0">
                  <c:v>10.0</c:v>
                </c:pt>
                <c:pt idx="1">
                  <c:v>20.0</c:v>
                </c:pt>
                <c:pt idx="2">
                  <c:v>40.0</c:v>
                </c:pt>
                <c:pt idx="3">
                  <c:v>80.0</c:v>
                </c:pt>
                <c:pt idx="4">
                  <c:v>100.0</c:v>
                </c:pt>
                <c:pt idx="5">
                  <c:v>200.0</c:v>
                </c:pt>
              </c:numCache>
            </c:numRef>
          </c:cat>
          <c:val>
            <c:numRef>
              <c:f>All!$F$6:$F$11</c:f>
              <c:numCache>
                <c:formatCode>General</c:formatCode>
                <c:ptCount val="6"/>
                <c:pt idx="0">
                  <c:v>62.0</c:v>
                </c:pt>
                <c:pt idx="1">
                  <c:v>111.0</c:v>
                </c:pt>
                <c:pt idx="2">
                  <c:v>210.0</c:v>
                </c:pt>
                <c:pt idx="3">
                  <c:v>401.0</c:v>
                </c:pt>
                <c:pt idx="4">
                  <c:v>489.0</c:v>
                </c:pt>
                <c:pt idx="5">
                  <c:v>704.0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9881608"/>
        <c:axId val="-2145586648"/>
      </c:lineChart>
      <c:catAx>
        <c:axId val="212988160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>
                <a:latin typeface=""/>
              </a:defRPr>
            </a:pPr>
            <a:endParaRPr lang="en-US"/>
          </a:p>
        </c:txPr>
        <c:crossAx val="-2145586648"/>
        <c:crosses val="autoZero"/>
        <c:auto val="1"/>
        <c:lblAlgn val="ctr"/>
        <c:lblOffset val="100"/>
        <c:noMultiLvlLbl val="0"/>
      </c:catAx>
      <c:valAx>
        <c:axId val="-2145586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>
                <a:latin typeface=""/>
              </a:defRPr>
            </a:pPr>
            <a:endParaRPr lang="en-US"/>
          </a:p>
        </c:txPr>
        <c:crossAx val="2129881608"/>
        <c:crosses val="autoZero"/>
        <c:crossBetween val="between"/>
        <c:majorUnit val="1000.0"/>
        <c:minorUnit val="200.0"/>
      </c:valAx>
    </c:plotArea>
    <c:legend>
      <c:legendPos val="t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08BB7-92C9-4740-9028-D911BA79A297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ADA42-BFE4-AF4F-BD8A-9720E5440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98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7F6D2-41B2-564C-A98E-7F3FA4BAC957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536C-3BB0-E44D-A5B1-C2DF4C81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547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8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Cuidar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troca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prox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3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Cuidar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troca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prox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3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3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Cuidar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troca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prox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3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Cuidar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troca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prox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3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quase</a:t>
            </a:r>
            <a:r>
              <a:rPr lang="en-US" dirty="0" smtClean="0"/>
              <a:t> nada do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F536C-3BB0-E44D-A5B1-C2DF4C817A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99BB-7B5F-C848-9C35-5C42895CC158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4CDC-4DC3-4F4D-B81C-6F10BB1A2DB8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4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1A65-4226-8848-93DA-EF9B9DAFD2CA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8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AED0-398B-1C48-BDD2-6224092EF459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4248" y="260648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4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4A64-A58C-F44F-9661-D0B7C7E2A6C0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6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5E4F8-4753-BA4D-9872-C1AEFC9C889D}" type="datetime1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427-10B3-CF4D-93CE-9AF85406C617}" type="datetime1">
              <a:rPr lang="en-US" smtClean="0"/>
              <a:t>11/20/14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EFC0-A590-AA4D-AD23-147C2AD7CEF5}" type="datetime1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4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EA4A-49E7-4D4D-91A8-2BA4F9749AF7}" type="datetime1">
              <a:rPr lang="en-US" smtClean="0"/>
              <a:t>11/20/14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9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36E4-CBBA-8D4C-9D90-A141E2E65F72}" type="datetime1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1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D498A-D56B-4247-BD13-2B2DDCCE5E11}" type="datetime1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25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00E90-8DA0-6042-BEC2-769B1A6CC052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F52F-8896-4173-9330-12F3AC145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3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6.emf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gif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wmf"/><Relationship Id="rId5" Type="http://schemas.openxmlformats.org/officeDocument/2006/relationships/image" Target="../media/image8.emf"/><Relationship Id="rId6" Type="http://schemas.openxmlformats.org/officeDocument/2006/relationships/image" Target="../media/image9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wmf"/><Relationship Id="rId5" Type="http://schemas.openxmlformats.org/officeDocument/2006/relationships/image" Target="../media/image8.emf"/><Relationship Id="rId6" Type="http://schemas.openxmlformats.org/officeDocument/2006/relationships/image" Target="../media/image9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emf"/><Relationship Id="rId5" Type="http://schemas.openxmlformats.org/officeDocument/2006/relationships/image" Target="../media/image9.w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emf"/><Relationship Id="rId5" Type="http://schemas.openxmlformats.org/officeDocument/2006/relationships/image" Target="../media/image9.w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wmf"/><Relationship Id="rId5" Type="http://schemas.openxmlformats.org/officeDocument/2006/relationships/image" Target="../media/image6.emf"/><Relationship Id="rId6" Type="http://schemas.openxmlformats.org/officeDocument/2006/relationships/image" Target="../media/image9.wmf"/><Relationship Id="rId7" Type="http://schemas.openxmlformats.org/officeDocument/2006/relationships/image" Target="../media/image7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wmf"/><Relationship Id="rId5" Type="http://schemas.openxmlformats.org/officeDocument/2006/relationships/image" Target="../media/image6.emf"/><Relationship Id="rId6" Type="http://schemas.openxmlformats.org/officeDocument/2006/relationships/image" Target="../media/image9.wmf"/><Relationship Id="rId7" Type="http://schemas.openxmlformats.org/officeDocument/2006/relationships/image" Target="../media/image7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wmf"/><Relationship Id="rId5" Type="http://schemas.openxmlformats.org/officeDocument/2006/relationships/image" Target="../media/image6.emf"/><Relationship Id="rId6" Type="http://schemas.openxmlformats.org/officeDocument/2006/relationships/image" Target="../media/image9.wmf"/><Relationship Id="rId7" Type="http://schemas.openxmlformats.org/officeDocument/2006/relationships/image" Target="../media/image7.wmf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wmf"/><Relationship Id="rId5" Type="http://schemas.openxmlformats.org/officeDocument/2006/relationships/image" Target="../media/image6.emf"/><Relationship Id="rId6" Type="http://schemas.openxmlformats.org/officeDocument/2006/relationships/image" Target="../media/image9.wmf"/><Relationship Id="rId7" Type="http://schemas.openxmlformats.org/officeDocument/2006/relationships/image" Target="../media/image7.wmf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wmf"/><Relationship Id="rId5" Type="http://schemas.openxmlformats.org/officeDocument/2006/relationships/image" Target="../media/image6.emf"/><Relationship Id="rId6" Type="http://schemas.openxmlformats.org/officeDocument/2006/relationships/image" Target="../media/image9.wmf"/><Relationship Id="rId7" Type="http://schemas.openxmlformats.org/officeDocument/2006/relationships/image" Target="../media/image7.wmf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wmf"/><Relationship Id="rId5" Type="http://schemas.openxmlformats.org/officeDocument/2006/relationships/image" Target="../media/image8.emf"/><Relationship Id="rId6" Type="http://schemas.openxmlformats.org/officeDocument/2006/relationships/image" Target="../media/image9.wmf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wmf"/><Relationship Id="rId5" Type="http://schemas.openxmlformats.org/officeDocument/2006/relationships/image" Target="../media/image6.emf"/><Relationship Id="rId6" Type="http://schemas.openxmlformats.org/officeDocument/2006/relationships/image" Target="../media/image7.wm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gif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gif"/><Relationship Id="rId9" Type="http://schemas.openxmlformats.org/officeDocument/2006/relationships/image" Target="../media/image31.jp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wmf"/><Relationship Id="rId5" Type="http://schemas.openxmlformats.org/officeDocument/2006/relationships/image" Target="../media/image6.emf"/><Relationship Id="rId6" Type="http://schemas.openxmlformats.org/officeDocument/2006/relationships/image" Target="../media/image7.wm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wmf"/><Relationship Id="rId5" Type="http://schemas.openxmlformats.org/officeDocument/2006/relationships/image" Target="../media/image6.emf"/><Relationship Id="rId6" Type="http://schemas.openxmlformats.org/officeDocument/2006/relationships/image" Target="../media/image7.wm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wmf"/><Relationship Id="rId5" Type="http://schemas.openxmlformats.org/officeDocument/2006/relationships/image" Target="../media/image8.emf"/><Relationship Id="rId6" Type="http://schemas.openxmlformats.org/officeDocument/2006/relationships/image" Target="../media/image9.wm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.wmf"/><Relationship Id="rId5" Type="http://schemas.openxmlformats.org/officeDocument/2006/relationships/image" Target="../media/image6.emf"/><Relationship Id="rId6" Type="http://schemas.openxmlformats.org/officeDocument/2006/relationships/image" Target="../media/image7.wm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6.emf"/><Relationship Id="rId5" Type="http://schemas.openxmlformats.org/officeDocument/2006/relationships/image" Target="../media/image7.wmf"/><Relationship Id="rId6" Type="http://schemas.openxmlformats.org/officeDocument/2006/relationships/image" Target="../media/image20.png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20.png"/><Relationship Id="rId5" Type="http://schemas.openxmlformats.org/officeDocument/2006/relationships/image" Target="../media/image6.emf"/><Relationship Id="rId6" Type="http://schemas.openxmlformats.org/officeDocument/2006/relationships/image" Target="../media/image19.w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20.png"/><Relationship Id="rId5" Type="http://schemas.openxmlformats.org/officeDocument/2006/relationships/image" Target="../media/image6.emf"/><Relationship Id="rId6" Type="http://schemas.openxmlformats.org/officeDocument/2006/relationships/image" Target="../media/image19.w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19.wmf"/><Relationship Id="rId5" Type="http://schemas.openxmlformats.org/officeDocument/2006/relationships/image" Target="../media/image7.wmf"/><Relationship Id="rId6" Type="http://schemas.openxmlformats.org/officeDocument/2006/relationships/image" Target="../media/image20.png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wmf"/><Relationship Id="rId5" Type="http://schemas.openxmlformats.org/officeDocument/2006/relationships/image" Target="../media/image8.emf"/><Relationship Id="rId6" Type="http://schemas.openxmlformats.org/officeDocument/2006/relationships/image" Target="../media/image9.wm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chart" Target="../charts/char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wmf"/><Relationship Id="rId5" Type="http://schemas.openxmlformats.org/officeDocument/2006/relationships/image" Target="../media/image8.emf"/><Relationship Id="rId6" Type="http://schemas.openxmlformats.org/officeDocument/2006/relationships/image" Target="../media/image9.wm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wmf"/><Relationship Id="rId5" Type="http://schemas.openxmlformats.org/officeDocument/2006/relationships/image" Target="../media/image8.emf"/><Relationship Id="rId6" Type="http://schemas.openxmlformats.org/officeDocument/2006/relationships/image" Target="../media/image9.wm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wmf"/><Relationship Id="rId5" Type="http://schemas.openxmlformats.org/officeDocument/2006/relationships/image" Target="../media/image8.emf"/><Relationship Id="rId6" Type="http://schemas.openxmlformats.org/officeDocument/2006/relationships/image" Target="../media/image9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wmf"/><Relationship Id="rId5" Type="http://schemas.openxmlformats.org/officeDocument/2006/relationships/image" Target="../media/image8.emf"/><Relationship Id="rId6" Type="http://schemas.openxmlformats.org/officeDocument/2006/relationships/image" Target="../media/image9.wm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/>
        </p:nvSpPr>
        <p:spPr>
          <a:xfrm>
            <a:off x="-349944" y="404664"/>
            <a:ext cx="9314432" cy="4464496"/>
          </a:xfrm>
          <a:prstGeom prst="round2Diag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 smtClean="0">
                <a:latin typeface="Arial"/>
                <a:cs typeface="Arial"/>
              </a:rPr>
              <a:t>	</a:t>
            </a:r>
            <a:r>
              <a:rPr lang="en-US" sz="3600" dirty="0" smtClean="0">
                <a:latin typeface="Arial"/>
                <a:cs typeface="Arial"/>
              </a:rPr>
              <a:t>	Towards </a:t>
            </a:r>
            <a:r>
              <a:rPr lang="en-US" sz="3600" dirty="0">
                <a:latin typeface="Arial"/>
                <a:cs typeface="Arial"/>
              </a:rPr>
              <a:t>Secure and Dependable </a:t>
            </a:r>
            <a:r>
              <a:rPr lang="en-US" sz="3200" dirty="0">
                <a:latin typeface="Arial"/>
                <a:cs typeface="Arial"/>
              </a:rPr>
              <a:t>Authentication and Authorization Infrastructures </a:t>
            </a:r>
          </a:p>
          <a:p>
            <a:pPr lvl="2"/>
            <a:endParaRPr lang="en-US" dirty="0" smtClean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lvl="2"/>
            <a:endParaRPr lang="en-US" sz="2000" dirty="0" smtClean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lvl="2"/>
            <a:r>
              <a:rPr lang="en-US" sz="2800" b="1" u="sng" dirty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Diego Kreutz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, Alysson Bessani, Eduardo Feitosa, Hugo Cunha</a:t>
            </a:r>
            <a:endParaRPr lang="en-US" sz="2800" dirty="0">
              <a:latin typeface="Arial"/>
              <a:cs typeface="Arial"/>
            </a:endParaRPr>
          </a:p>
          <a:p>
            <a:pPr lvl="2"/>
            <a:endParaRPr lang="en-US" sz="2800" dirty="0" smtClean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lvl="2"/>
            <a:endParaRPr lang="en-US" sz="800" dirty="0" smtClean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lvl="2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PRDC2014, Singapore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ufam_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5157192"/>
            <a:ext cx="1368152" cy="1531059"/>
          </a:xfrm>
          <a:prstGeom prst="rect">
            <a:avLst/>
          </a:prstGeo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vbpret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5157192"/>
            <a:ext cx="1296144" cy="1512168"/>
          </a:xfrm>
          <a:prstGeom prst="rect">
            <a:avLst/>
          </a:prstGeo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80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AAI Federations &amp; Threats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2701" y="1124744"/>
            <a:ext cx="66036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A typical AAI </a:t>
            </a:r>
            <a:r>
              <a:rPr lang="en-US" sz="2800" b="1" dirty="0" smtClean="0">
                <a:latin typeface="Arial"/>
                <a:cs typeface="Arial"/>
              </a:rPr>
              <a:t>Federation</a:t>
            </a:r>
            <a:r>
              <a:rPr lang="en-US" sz="2800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among enterprise networks (mobility, …)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7" name="Picture 14" descr="6705AccessSvr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04" y="227687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10</a:t>
            </a:fld>
            <a:endParaRPr lang="en-US" dirty="0"/>
          </a:p>
        </p:txBody>
      </p:sp>
      <p:pic>
        <p:nvPicPr>
          <p:cNvPr id="30" name="Picture 14" descr="6705AccessSvr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28" y="342061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4" descr="6705AccessSvr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26" y="342061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794" y="4788768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16" y="4788768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00" y="4788768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414" y="4788768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3" name="Straight Arrow Connector 52"/>
          <p:cNvCxnSpPr>
            <a:stCxn id="50" idx="0"/>
            <a:endCxn id="36" idx="2"/>
          </p:cNvCxnSpPr>
          <p:nvPr/>
        </p:nvCxnSpPr>
        <p:spPr>
          <a:xfrm flipV="1">
            <a:off x="6696025" y="4300091"/>
            <a:ext cx="701526" cy="488677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6" idx="2"/>
            <a:endCxn id="52" idx="0"/>
          </p:cNvCxnSpPr>
          <p:nvPr/>
        </p:nvCxnSpPr>
        <p:spPr>
          <a:xfrm>
            <a:off x="7397551" y="4300091"/>
            <a:ext cx="757188" cy="488677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0"/>
            <a:endCxn id="17" idx="3"/>
          </p:cNvCxnSpPr>
          <p:nvPr/>
        </p:nvCxnSpPr>
        <p:spPr>
          <a:xfrm flipH="1" flipV="1">
            <a:off x="6308154" y="2716610"/>
            <a:ext cx="1089397" cy="704006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0"/>
            <a:endCxn id="17" idx="1"/>
          </p:cNvCxnSpPr>
          <p:nvPr/>
        </p:nvCxnSpPr>
        <p:spPr>
          <a:xfrm flipV="1">
            <a:off x="4282653" y="2716610"/>
            <a:ext cx="1142851" cy="704006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6" idx="0"/>
            <a:endCxn id="30" idx="2"/>
          </p:cNvCxnSpPr>
          <p:nvPr/>
        </p:nvCxnSpPr>
        <p:spPr>
          <a:xfrm flipV="1">
            <a:off x="3509119" y="4300091"/>
            <a:ext cx="773534" cy="488677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0" idx="2"/>
            <a:endCxn id="48" idx="0"/>
          </p:cNvCxnSpPr>
          <p:nvPr/>
        </p:nvCxnSpPr>
        <p:spPr>
          <a:xfrm>
            <a:off x="4282653" y="4300091"/>
            <a:ext cx="757188" cy="488677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7" idx="2"/>
            <a:endCxn id="46" idx="2"/>
          </p:cNvCxnSpPr>
          <p:nvPr/>
        </p:nvCxnSpPr>
        <p:spPr>
          <a:xfrm flipV="1">
            <a:off x="3499842" y="5668243"/>
            <a:ext cx="9277" cy="9291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02" y="5955495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Straight Arrow Connector 80"/>
          <p:cNvCxnSpPr>
            <a:stCxn id="69" idx="2"/>
            <a:endCxn id="48" idx="2"/>
          </p:cNvCxnSpPr>
          <p:nvPr/>
        </p:nvCxnSpPr>
        <p:spPr>
          <a:xfrm flipH="1" flipV="1">
            <a:off x="5039841" y="5668243"/>
            <a:ext cx="9277" cy="92289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2"/>
            <a:endCxn id="50" idx="2"/>
          </p:cNvCxnSpPr>
          <p:nvPr/>
        </p:nvCxnSpPr>
        <p:spPr>
          <a:xfrm flipV="1">
            <a:off x="6686748" y="5668243"/>
            <a:ext cx="9277" cy="92289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2" idx="2"/>
            <a:endCxn id="52" idx="2"/>
          </p:cNvCxnSpPr>
          <p:nvPr/>
        </p:nvCxnSpPr>
        <p:spPr>
          <a:xfrm flipH="1" flipV="1">
            <a:off x="8154739" y="5668243"/>
            <a:ext cx="9277" cy="92289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76" y="59492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708" y="59492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78" y="59492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4659858" y="3636640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.PT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285450" y="3636640"/>
            <a:ext cx="71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.SG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9192" y="3585210"/>
            <a:ext cx="26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  <a:latin typeface="Arial"/>
                <a:cs typeface="Arial"/>
              </a:rPr>
              <a:t>Federation top-level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  <a:latin typeface="Arial"/>
                <a:cs typeface="Arial"/>
              </a:rPr>
              <a:t>RADIUS servers</a:t>
            </a:r>
            <a:endParaRPr lang="en-US" sz="2000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5496" y="2361074"/>
            <a:ext cx="3048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60066"/>
                </a:solidFill>
                <a:latin typeface="Arial"/>
                <a:cs typeface="Arial"/>
              </a:rPr>
              <a:t>Confederation top-level</a:t>
            </a:r>
          </a:p>
          <a:p>
            <a:pPr algn="ctr"/>
            <a:r>
              <a:rPr lang="en-US" sz="2000" b="1" dirty="0" smtClean="0">
                <a:solidFill>
                  <a:srgbClr val="660066"/>
                </a:solidFill>
                <a:latin typeface="Arial"/>
                <a:cs typeface="Arial"/>
              </a:rPr>
              <a:t>RADIUS sever</a:t>
            </a:r>
            <a:endParaRPr lang="en-US" sz="2000" b="1" dirty="0">
              <a:solidFill>
                <a:srgbClr val="660066"/>
              </a:solidFill>
              <a:latin typeface="Arial"/>
              <a:cs typeface="Aria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69757" y="4881354"/>
            <a:ext cx="2279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Institutional level</a:t>
            </a:r>
          </a:p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RADIUS servers</a:t>
            </a:r>
            <a:endParaRPr lang="en-US" sz="20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04" name="Picture 103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78" y="61016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02" y="6107895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08" y="61016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61016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9" name="Straight Connector 108"/>
          <p:cNvCxnSpPr/>
          <p:nvPr/>
        </p:nvCxnSpPr>
        <p:spPr>
          <a:xfrm>
            <a:off x="0" y="3284984"/>
            <a:ext cx="8604448" cy="0"/>
          </a:xfrm>
          <a:prstGeom prst="line">
            <a:avLst/>
          </a:prstGeom>
          <a:ln w="38100" cmpd="sng">
            <a:solidFill>
              <a:srgbClr val="66006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0" y="4581128"/>
            <a:ext cx="8604448" cy="0"/>
          </a:xfrm>
          <a:prstGeom prst="line">
            <a:avLst/>
          </a:prstGeom>
          <a:ln w="38100" cmpd="sng"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-21727" y="5949280"/>
            <a:ext cx="300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Network infrastructure, </a:t>
            </a:r>
          </a:p>
          <a:p>
            <a:pPr algn="ctr"/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ystems and services</a:t>
            </a:r>
            <a:endParaRPr lang="en-US" sz="20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>
            <a:off x="0" y="5805264"/>
            <a:ext cx="8604448" cy="0"/>
          </a:xfrm>
          <a:prstGeom prst="line">
            <a:avLst/>
          </a:prstGeom>
          <a:ln w="38100" cmpd="sng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836379" y="5013176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U1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48547" y="5013176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U2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905509" y="5013176"/>
            <a:ext cx="74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 U3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444891" y="5013176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U4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AAI Federations &amp; Threats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2697" y="1124744"/>
            <a:ext cx="66036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A typical AAI </a:t>
            </a:r>
            <a:r>
              <a:rPr lang="en-US" sz="2800" b="1" dirty="0">
                <a:solidFill>
                  <a:srgbClr val="FF0000"/>
                </a:solidFill>
                <a:latin typeface="Arial"/>
                <a:cs typeface="Arial"/>
              </a:rPr>
              <a:t>Federation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among enterprise networks</a:t>
            </a:r>
            <a:r>
              <a:rPr lang="en-US" sz="2800" dirty="0">
                <a:latin typeface="Arial"/>
                <a:cs typeface="Arial"/>
              </a:rPr>
              <a:t> (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mobility</a:t>
            </a:r>
            <a:r>
              <a:rPr lang="en-US" sz="2800" dirty="0">
                <a:latin typeface="Arial"/>
                <a:cs typeface="Arial"/>
              </a:rPr>
              <a:t>, …)</a:t>
            </a:r>
          </a:p>
        </p:txBody>
      </p:sp>
      <p:pic>
        <p:nvPicPr>
          <p:cNvPr id="17" name="Picture 14" descr="6705AccessSvr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04" y="227687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11</a:t>
            </a:fld>
            <a:endParaRPr lang="en-US" dirty="0"/>
          </a:p>
        </p:txBody>
      </p:sp>
      <p:pic>
        <p:nvPicPr>
          <p:cNvPr id="30" name="Picture 14" descr="6705AccessSvr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28" y="342061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4" descr="6705AccessSvr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26" y="342061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794" y="4788768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4" descr="6705AccessSvr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16" y="4788768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00" y="4788768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414" y="4788768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3" name="Straight Arrow Connector 52"/>
          <p:cNvCxnSpPr>
            <a:stCxn id="50" idx="0"/>
            <a:endCxn id="36" idx="2"/>
          </p:cNvCxnSpPr>
          <p:nvPr/>
        </p:nvCxnSpPr>
        <p:spPr>
          <a:xfrm flipV="1">
            <a:off x="6696025" y="4300091"/>
            <a:ext cx="701526" cy="488677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6" idx="2"/>
            <a:endCxn id="52" idx="0"/>
          </p:cNvCxnSpPr>
          <p:nvPr/>
        </p:nvCxnSpPr>
        <p:spPr>
          <a:xfrm>
            <a:off x="7397551" y="4300091"/>
            <a:ext cx="757188" cy="488677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0"/>
            <a:endCxn id="17" idx="3"/>
          </p:cNvCxnSpPr>
          <p:nvPr/>
        </p:nvCxnSpPr>
        <p:spPr>
          <a:xfrm flipH="1" flipV="1">
            <a:off x="6308154" y="2716610"/>
            <a:ext cx="1089397" cy="704006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0"/>
            <a:endCxn id="17" idx="1"/>
          </p:cNvCxnSpPr>
          <p:nvPr/>
        </p:nvCxnSpPr>
        <p:spPr>
          <a:xfrm flipV="1">
            <a:off x="4282653" y="2716610"/>
            <a:ext cx="1142851" cy="704006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6" idx="0"/>
            <a:endCxn id="30" idx="2"/>
          </p:cNvCxnSpPr>
          <p:nvPr/>
        </p:nvCxnSpPr>
        <p:spPr>
          <a:xfrm flipV="1">
            <a:off x="3509119" y="4300091"/>
            <a:ext cx="773534" cy="488677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0" idx="2"/>
            <a:endCxn id="48" idx="0"/>
          </p:cNvCxnSpPr>
          <p:nvPr/>
        </p:nvCxnSpPr>
        <p:spPr>
          <a:xfrm>
            <a:off x="4282653" y="4300091"/>
            <a:ext cx="757188" cy="488677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7" idx="2"/>
            <a:endCxn id="46" idx="2"/>
          </p:cNvCxnSpPr>
          <p:nvPr/>
        </p:nvCxnSpPr>
        <p:spPr>
          <a:xfrm flipV="1">
            <a:off x="3499842" y="5668243"/>
            <a:ext cx="9277" cy="9291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02" y="5955495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Straight Arrow Connector 80"/>
          <p:cNvCxnSpPr>
            <a:stCxn id="69" idx="2"/>
            <a:endCxn id="48" idx="2"/>
          </p:cNvCxnSpPr>
          <p:nvPr/>
        </p:nvCxnSpPr>
        <p:spPr>
          <a:xfrm flipH="1" flipV="1">
            <a:off x="5039841" y="5668243"/>
            <a:ext cx="9277" cy="92289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2"/>
            <a:endCxn id="50" idx="2"/>
          </p:cNvCxnSpPr>
          <p:nvPr/>
        </p:nvCxnSpPr>
        <p:spPr>
          <a:xfrm flipV="1">
            <a:off x="6686748" y="5668243"/>
            <a:ext cx="9277" cy="92289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2" idx="2"/>
            <a:endCxn id="52" idx="2"/>
          </p:cNvCxnSpPr>
          <p:nvPr/>
        </p:nvCxnSpPr>
        <p:spPr>
          <a:xfrm flipH="1" flipV="1">
            <a:off x="8154739" y="5668243"/>
            <a:ext cx="9277" cy="92289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76" y="59492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708" y="59492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78" y="59492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4659858" y="3636640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.PT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285450" y="3636640"/>
            <a:ext cx="71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.SG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9192" y="3585210"/>
            <a:ext cx="26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  <a:latin typeface="Arial"/>
                <a:cs typeface="Arial"/>
              </a:rPr>
              <a:t>Federation top-level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  <a:latin typeface="Arial"/>
                <a:cs typeface="Arial"/>
              </a:rPr>
              <a:t>RADIUS servers</a:t>
            </a:r>
            <a:endParaRPr lang="en-US" sz="2000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5496" y="2361074"/>
            <a:ext cx="3048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60066"/>
                </a:solidFill>
                <a:latin typeface="Arial"/>
                <a:cs typeface="Arial"/>
              </a:rPr>
              <a:t>Confederation top-level</a:t>
            </a:r>
          </a:p>
          <a:p>
            <a:pPr algn="ctr"/>
            <a:r>
              <a:rPr lang="en-US" sz="2000" b="1" dirty="0" smtClean="0">
                <a:solidFill>
                  <a:srgbClr val="660066"/>
                </a:solidFill>
                <a:latin typeface="Arial"/>
                <a:cs typeface="Arial"/>
              </a:rPr>
              <a:t>RADIUS sever</a:t>
            </a:r>
            <a:endParaRPr lang="en-US" sz="2000" b="1" dirty="0">
              <a:solidFill>
                <a:srgbClr val="660066"/>
              </a:solidFill>
              <a:latin typeface="Arial"/>
              <a:cs typeface="Aria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69757" y="4881354"/>
            <a:ext cx="2279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Institutional level</a:t>
            </a:r>
          </a:p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RADIUS servers</a:t>
            </a:r>
            <a:endParaRPr lang="en-US" sz="20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04" name="Picture 103" descr="Wireless Router, Added 04/20/200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78" y="61016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02" y="6107895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08" y="61016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6101680"/>
            <a:ext cx="720080" cy="64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9" name="Straight Connector 108"/>
          <p:cNvCxnSpPr/>
          <p:nvPr/>
        </p:nvCxnSpPr>
        <p:spPr>
          <a:xfrm>
            <a:off x="0" y="3284984"/>
            <a:ext cx="8604448" cy="0"/>
          </a:xfrm>
          <a:prstGeom prst="line">
            <a:avLst/>
          </a:prstGeom>
          <a:ln w="38100" cmpd="sng">
            <a:solidFill>
              <a:srgbClr val="66006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0" y="4581128"/>
            <a:ext cx="8604448" cy="0"/>
          </a:xfrm>
          <a:prstGeom prst="line">
            <a:avLst/>
          </a:prstGeom>
          <a:ln w="38100" cmpd="sng"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-21727" y="5949280"/>
            <a:ext cx="300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Network infrastructure, </a:t>
            </a:r>
          </a:p>
          <a:p>
            <a:pPr algn="ctr"/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ystems and services</a:t>
            </a:r>
            <a:endParaRPr lang="en-US" sz="20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>
            <a:off x="0" y="5805264"/>
            <a:ext cx="8604448" cy="0"/>
          </a:xfrm>
          <a:prstGeom prst="line">
            <a:avLst/>
          </a:prstGeom>
          <a:ln w="38100" cmpd="sng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836379" y="5013176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U1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48547" y="5013176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U2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5509" y="5013176"/>
            <a:ext cx="74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 U3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44891" y="5013176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U4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4" name="Picture 43" descr="targetattack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029090"/>
            <a:ext cx="1188640" cy="1183886"/>
          </a:xfrm>
          <a:prstGeom prst="rect">
            <a:avLst/>
          </a:prstGeom>
        </p:spPr>
      </p:pic>
      <p:pic>
        <p:nvPicPr>
          <p:cNvPr id="45" name="Picture 44" descr="ryanlerch_skull_and_crossbones_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941168"/>
            <a:ext cx="648072" cy="6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Outline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9552" y="2348880"/>
            <a:ext cx="8064896" cy="792088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Our Solution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52" y="1268760"/>
            <a:ext cx="8064896" cy="792088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Goals &amp; Challenges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552" y="3429000"/>
            <a:ext cx="8064896" cy="792088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>
                <a:solidFill>
                  <a:srgbClr val="000000"/>
                </a:solidFill>
              </a:rPr>
              <a:t>Intrusion-Tolerant AAIs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9552" y="5733256"/>
            <a:ext cx="8064896" cy="792088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Conclusion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552" y="4581128"/>
            <a:ext cx="8064896" cy="792088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Evaluation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5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13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1403648" y="2060848"/>
            <a:ext cx="6398616" cy="2664296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Mapping the current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tate of affairs of AAIs</a:t>
            </a:r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Current State of Affairs of AAIs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7704" y="6173688"/>
            <a:ext cx="5256584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123728" y="2420888"/>
            <a:ext cx="8384" cy="396882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123728" y="4509120"/>
            <a:ext cx="4608512" cy="0"/>
          </a:xfrm>
          <a:prstGeom prst="line">
            <a:avLst/>
          </a:prstGeom>
          <a:ln w="28575" cmpd="sng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427984" y="2564904"/>
            <a:ext cx="0" cy="3600400"/>
          </a:xfrm>
          <a:prstGeom prst="line">
            <a:avLst/>
          </a:prstGeom>
          <a:ln w="28575" cmpd="sng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483768" y="6237312"/>
            <a:ext cx="4032448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charset="0"/>
              <a:buChar char="Ø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</a:pPr>
            <a:r>
              <a:rPr lang="en-GB" sz="2800" dirty="0" smtClean="0">
                <a:latin typeface="Corbel" charset="0"/>
              </a:rPr>
              <a:t>Dependability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 rot="16200000">
            <a:off x="251520" y="3933056"/>
            <a:ext cx="3096344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charset="0"/>
              <a:buChar char="Ø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GB" sz="2800" dirty="0" smtClean="0">
                <a:latin typeface="Corbel" charset="0"/>
              </a:rPr>
              <a:t>Security &amp; Trust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43808" y="5013176"/>
            <a:ext cx="720080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C1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43808" y="3717032"/>
            <a:ext cx="720080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C2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7944" y="5013176"/>
            <a:ext cx="720080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C3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92080" y="5013176"/>
            <a:ext cx="720080" cy="7200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C4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92080" y="2348880"/>
            <a:ext cx="720080" cy="7200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C6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92080" y="3284984"/>
            <a:ext cx="720080" cy="7200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C5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92388" y="980728"/>
            <a:ext cx="4263588" cy="1008112"/>
          </a:xfrm>
          <a:prstGeom prst="wedgeRoundRectCallout">
            <a:avLst>
              <a:gd name="adj1" fmla="val 22884"/>
              <a:gd name="adj2" fmla="val 15346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Exiting systems are of categories C1, C2 and C43</a:t>
            </a:r>
            <a:endParaRPr lang="en-US" sz="2400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4772908" y="980728"/>
            <a:ext cx="4263588" cy="1008112"/>
          </a:xfrm>
          <a:prstGeom prst="wedgeRoundRectCallout">
            <a:avLst>
              <a:gd name="adj1" fmla="val 2629"/>
              <a:gd name="adj2" fmla="val 1534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Our goal is to design systems of categories C4-C6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897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15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1259632" y="764704"/>
            <a:ext cx="6696744" cy="172819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How to achieve our goals?</a:t>
            </a:r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ound Diagonal Corner Rectangle 3"/>
          <p:cNvSpPr/>
          <p:nvPr/>
        </p:nvSpPr>
        <p:spPr>
          <a:xfrm>
            <a:off x="1259632" y="2780928"/>
            <a:ext cx="6696744" cy="1728192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200" b="1" dirty="0" smtClean="0">
                <a:solidFill>
                  <a:schemeClr val="tx1"/>
                </a:solidFill>
              </a:rPr>
              <a:t>Approach 1: try to fix everything!?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 descr="image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69160"/>
            <a:ext cx="2543806" cy="1816100"/>
          </a:xfrm>
          <a:prstGeom prst="rect">
            <a:avLst/>
          </a:prstGeom>
        </p:spPr>
      </p:pic>
      <p:pic>
        <p:nvPicPr>
          <p:cNvPr id="3" name="Picture 2" descr="SmashedCompute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437112"/>
            <a:ext cx="2016224" cy="2326412"/>
          </a:xfrm>
          <a:prstGeom prst="rect">
            <a:avLst/>
          </a:prstGeom>
        </p:spPr>
      </p:pic>
      <p:pic>
        <p:nvPicPr>
          <p:cNvPr id="6" name="Picture 5" descr="stock-photo-hacker-d-sphere-word-cloud-concept-with-great-terms-such-as-firewall-cyber-attack-crime-and-1694745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792351"/>
            <a:ext cx="1728192" cy="18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2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1259632" y="764704"/>
            <a:ext cx="6696744" cy="172819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How to achieve our goals?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1259632" y="2780928"/>
            <a:ext cx="6696744" cy="1728192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200" b="1" dirty="0" smtClean="0">
                <a:solidFill>
                  <a:schemeClr val="tx1"/>
                </a:solidFill>
              </a:rPr>
              <a:t>Approach 2: increase the system’s security and dependability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9" name="Picture 8" descr="Secure-Eleme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869160"/>
            <a:ext cx="864096" cy="864096"/>
          </a:xfrm>
          <a:prstGeom prst="rect">
            <a:avLst/>
          </a:prstGeom>
        </p:spPr>
      </p:pic>
      <p:pic>
        <p:nvPicPr>
          <p:cNvPr id="10" name="Picture 9" descr="Fotolia_46899650_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5702176"/>
            <a:ext cx="493366" cy="450941"/>
          </a:xfrm>
          <a:prstGeom prst="rect">
            <a:avLst/>
          </a:prstGeom>
        </p:spPr>
      </p:pic>
      <p:pic>
        <p:nvPicPr>
          <p:cNvPr id="2" name="Picture 1" descr="XPQlr0QXX1805A7SyScZMb1ZK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725144"/>
            <a:ext cx="2944780" cy="1737998"/>
          </a:xfrm>
          <a:prstGeom prst="rect">
            <a:avLst/>
          </a:prstGeom>
        </p:spPr>
      </p:pic>
      <p:pic>
        <p:nvPicPr>
          <p:cNvPr id="11" name="Picture 10" descr="UntitledResilientRADIU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7" y="4869160"/>
            <a:ext cx="2854347" cy="1453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735" y="6381328"/>
            <a:ext cx="7511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Hybrid system architectures, specialized components, clouds, …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0696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Goals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17</a:t>
            </a:fld>
            <a:endParaRPr lang="en-US" dirty="0"/>
          </a:p>
        </p:txBody>
      </p:sp>
      <p:sp>
        <p:nvSpPr>
          <p:cNvPr id="12" name="Round Diagonal Corner Rectangle 11"/>
          <p:cNvSpPr/>
          <p:nvPr/>
        </p:nvSpPr>
        <p:spPr>
          <a:xfrm>
            <a:off x="611560" y="1268760"/>
            <a:ext cx="7848872" cy="5256584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Develop new 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hybrid system architectures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for AAIs.</a:t>
            </a:r>
          </a:p>
          <a:p>
            <a:pPr lvl="1" algn="ctr"/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ctr"/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Design &amp; Provide mechanisms for building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 fault- and intrusion-tolerant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 AAIs</a:t>
            </a: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68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Challenges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Round Diagonal Corner Rectangle 11"/>
          <p:cNvSpPr/>
          <p:nvPr/>
        </p:nvSpPr>
        <p:spPr>
          <a:xfrm>
            <a:off x="611560" y="1268760"/>
            <a:ext cx="7848872" cy="5256584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Arbitrary 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fault tolerance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 in AAI systems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ctr"/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Ensure 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confidentiality of sensitive data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 algn="ctr"/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Keep 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backward compatibility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 algn="ctr"/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392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Our main contributions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Round Diagonal Corner Rectangle 11"/>
          <p:cNvSpPr/>
          <p:nvPr/>
        </p:nvSpPr>
        <p:spPr>
          <a:xfrm>
            <a:off x="611560" y="1268760"/>
            <a:ext cx="7848872" cy="5256584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1" indent="-742950" algn="ctr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Step-by-step 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design of resilient AAIs</a:t>
            </a:r>
          </a:p>
          <a:p>
            <a:pPr marL="914400" lvl="1" indent="-457200" algn="ctr">
              <a:buFont typeface="+mj-lt"/>
              <a:buAutoNum type="arabicPeriod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200150" lvl="1" indent="-742950" algn="ctr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A 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novel trusted component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 for ensuring confidentiality</a:t>
            </a:r>
          </a:p>
          <a:p>
            <a:pPr marL="914400" lvl="1" indent="-457200" algn="ctr">
              <a:buFont typeface="+mj-lt"/>
              <a:buAutoNum type="arabicPeriod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200150" lvl="1" indent="-742950" algn="ctr">
              <a:buFont typeface="+mj-lt"/>
              <a:buAutoNum type="arabicPeriod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Experimental 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</a:rPr>
              <a:t>evaluation in different environments</a:t>
            </a:r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57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Cyber threats: state of affairs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7504" y="1271657"/>
            <a:ext cx="88569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NSA Director Rogers Urges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Cyber-Resiliency</a:t>
            </a:r>
          </a:p>
          <a:p>
            <a:r>
              <a:rPr lang="en-US" sz="2400" dirty="0" smtClean="0">
                <a:latin typeface="Arial"/>
                <a:cs typeface="Arial"/>
              </a:rPr>
              <a:t>Threat Post, </a:t>
            </a:r>
            <a:r>
              <a:rPr lang="en-US" sz="2400" dirty="0">
                <a:latin typeface="Arial"/>
                <a:cs typeface="Arial"/>
              </a:rPr>
              <a:t>Washington, D.C. (United States) 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Presidential Proclamation:</a:t>
            </a:r>
          </a:p>
          <a:p>
            <a:r>
              <a:rPr lang="en-US" sz="2400" b="1" dirty="0" smtClean="0">
                <a:latin typeface="Arial"/>
                <a:cs typeface="Arial"/>
              </a:rPr>
              <a:t>Critical </a:t>
            </a:r>
            <a:r>
              <a:rPr lang="en-US" sz="2400" b="1" dirty="0">
                <a:latin typeface="Arial"/>
                <a:cs typeface="Arial"/>
              </a:rPr>
              <a:t>Infrastructure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Security and Resilience Month</a:t>
            </a:r>
            <a:r>
              <a:rPr lang="en-US" sz="2400" b="1" dirty="0">
                <a:latin typeface="Arial"/>
                <a:cs typeface="Arial"/>
              </a:rPr>
              <a:t>, 2014</a:t>
            </a:r>
            <a:br>
              <a:rPr lang="en-US" sz="2400" b="1" dirty="0">
                <a:latin typeface="Arial"/>
                <a:cs typeface="Arial"/>
              </a:rPr>
            </a:br>
            <a:r>
              <a:rPr lang="en-US" sz="2400" dirty="0" smtClean="0">
                <a:latin typeface="Arial"/>
                <a:cs typeface="Arial"/>
              </a:rPr>
              <a:t>The White House, Washington</a:t>
            </a:r>
            <a:r>
              <a:rPr lang="en-US" sz="2400" dirty="0">
                <a:latin typeface="Arial"/>
                <a:cs typeface="Arial"/>
              </a:rPr>
              <a:t>, D.C. (United States) </a:t>
            </a:r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Biggest</a:t>
            </a:r>
            <a:r>
              <a:rPr lang="en-US" sz="2400" b="1" dirty="0">
                <a:latin typeface="Arial"/>
                <a:cs typeface="Arial"/>
              </a:rPr>
              <a:t> ever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cyber security exercise</a:t>
            </a:r>
            <a:r>
              <a:rPr lang="en-US" sz="2400" b="1" dirty="0">
                <a:latin typeface="Arial"/>
                <a:cs typeface="Arial"/>
              </a:rPr>
              <a:t> in Europe today 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European Commission - PRESS RELEASES, October 30, 2014</a:t>
            </a:r>
          </a:p>
          <a:p>
            <a:endParaRPr lang="en-US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Survey</a:t>
            </a:r>
            <a:r>
              <a:rPr lang="en-US" sz="2400" b="1" dirty="0">
                <a:latin typeface="Arial"/>
                <a:cs typeface="Arial"/>
              </a:rPr>
              <a:t>: </a:t>
            </a:r>
            <a:r>
              <a:rPr lang="en-US" sz="2400" b="1" dirty="0" smtClean="0">
                <a:latin typeface="Arial"/>
                <a:cs typeface="Arial"/>
              </a:rPr>
              <a:t>Cyber security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priorities shift to insider threats</a:t>
            </a:r>
            <a:r>
              <a:rPr lang="en-US" sz="2400" b="1" dirty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FEDERALTIMES US</a:t>
            </a:r>
            <a:br>
              <a:rPr lang="en-US" sz="2400" dirty="0" smtClean="0">
                <a:latin typeface="Arial"/>
                <a:cs typeface="Arial"/>
              </a:rPr>
            </a:b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 descr="cyberwa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052736"/>
            <a:ext cx="2339752" cy="1754814"/>
          </a:xfrm>
          <a:prstGeom prst="rect">
            <a:avLst/>
          </a:prstGeom>
        </p:spPr>
      </p:pic>
      <p:pic>
        <p:nvPicPr>
          <p:cNvPr id="7" name="Picture 6" descr="nextgov-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805264"/>
            <a:ext cx="1194216" cy="720080"/>
          </a:xfrm>
          <a:prstGeom prst="rect">
            <a:avLst/>
          </a:prstGeom>
        </p:spPr>
      </p:pic>
      <p:pic>
        <p:nvPicPr>
          <p:cNvPr id="9" name="Picture 8" descr="Insider-threat-600x4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463225"/>
            <a:ext cx="1800201" cy="1350151"/>
          </a:xfrm>
          <a:prstGeom prst="rect">
            <a:avLst/>
          </a:prstGeom>
        </p:spPr>
      </p:pic>
      <p:pic>
        <p:nvPicPr>
          <p:cNvPr id="10" name="Picture 9" descr="nextgov-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805264"/>
            <a:ext cx="1194216" cy="720080"/>
          </a:xfrm>
          <a:prstGeom prst="rect">
            <a:avLst/>
          </a:prstGeom>
        </p:spPr>
      </p:pic>
      <p:pic>
        <p:nvPicPr>
          <p:cNvPr id="11" name="Picture 10" descr="nextgov-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5805264"/>
            <a:ext cx="119421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3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Outline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9552" y="2348880"/>
            <a:ext cx="8064896" cy="792088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Our Solution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52" y="1268760"/>
            <a:ext cx="8064896" cy="79208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Goals &amp; Challenges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552" y="3429000"/>
            <a:ext cx="8064896" cy="792088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>
                <a:solidFill>
                  <a:srgbClr val="000000"/>
                </a:solidFill>
              </a:rPr>
              <a:t>Intrusion-Tolerant AAIs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9552" y="5733256"/>
            <a:ext cx="8064896" cy="792088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Conclusion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552" y="4581128"/>
            <a:ext cx="8064896" cy="792088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Evaluation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2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21</a:t>
            </a:fld>
            <a:endParaRPr lang="en-US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Traditional RADIUS architecture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4521314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75197" y="4521314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3" name="Elbow Connector 2"/>
          <p:cNvCxnSpPr>
            <a:stCxn id="9" idx="0"/>
            <a:endCxn id="11" idx="0"/>
          </p:cNvCxnSpPr>
          <p:nvPr/>
        </p:nvCxnSpPr>
        <p:spPr>
          <a:xfrm rot="16200000" flipH="1">
            <a:off x="4715364" y="3111150"/>
            <a:ext cx="72008" cy="2604305"/>
          </a:xfrm>
          <a:prstGeom prst="bentConnector3">
            <a:avLst>
              <a:gd name="adj1" fmla="val -764266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51920" y="3429000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4" name="Rounded Rectangular Callout 53"/>
          <p:cNvSpPr/>
          <p:nvPr/>
        </p:nvSpPr>
        <p:spPr>
          <a:xfrm>
            <a:off x="251520" y="1412776"/>
            <a:ext cx="2448272" cy="1368152"/>
          </a:xfrm>
          <a:prstGeom prst="wedgeRoundRectCallout">
            <a:avLst>
              <a:gd name="adj1" fmla="val 78001"/>
              <a:gd name="adj2" fmla="val 12013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Shared secret (confidentiality, integrity)</a:t>
            </a:r>
          </a:p>
        </p:txBody>
      </p:sp>
    </p:spTree>
    <p:extLst>
      <p:ext uri="{BB962C8B-B14F-4D97-AF65-F5344CB8AC3E}">
        <p14:creationId xmlns:p14="http://schemas.microsoft.com/office/powerpoint/2010/main" val="422253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22</a:t>
            </a:fld>
            <a:endParaRPr lang="en-US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Traditional RADIUS architecture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4521314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75197" y="4521314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3" name="Elbow Connector 2"/>
          <p:cNvCxnSpPr>
            <a:stCxn id="9" idx="0"/>
            <a:endCxn id="11" idx="0"/>
          </p:cNvCxnSpPr>
          <p:nvPr/>
        </p:nvCxnSpPr>
        <p:spPr>
          <a:xfrm rot="16200000" flipH="1">
            <a:off x="4715364" y="3111150"/>
            <a:ext cx="72008" cy="2604305"/>
          </a:xfrm>
          <a:prstGeom prst="bentConnector3">
            <a:avLst>
              <a:gd name="adj1" fmla="val -764266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51920" y="3429000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4" name="Rounded Rectangular Callout 53"/>
          <p:cNvSpPr/>
          <p:nvPr/>
        </p:nvSpPr>
        <p:spPr>
          <a:xfrm>
            <a:off x="251520" y="1412776"/>
            <a:ext cx="2448272" cy="1368152"/>
          </a:xfrm>
          <a:prstGeom prst="wedgeRoundRectCallout">
            <a:avLst>
              <a:gd name="adj1" fmla="val 74543"/>
              <a:gd name="adj2" fmla="val 18572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How to avoid single points of failure?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881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Building a resilient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</p:txBody>
      </p:sp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3212976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16216" y="3212976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3" name="Elbow Connector 2"/>
          <p:cNvCxnSpPr/>
          <p:nvPr/>
        </p:nvCxnSpPr>
        <p:spPr>
          <a:xfrm rot="16200000" flipH="1">
            <a:off x="4686021" y="1946827"/>
            <a:ext cx="72008" cy="2604305"/>
          </a:xfrm>
          <a:prstGeom prst="bentConnector3">
            <a:avLst>
              <a:gd name="adj1" fmla="val -764266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22577" y="2264677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0" name="Picture 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325838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>
            <a:stCxn id="29" idx="3"/>
            <a:endCxn id="30" idx="1"/>
          </p:cNvCxnSpPr>
          <p:nvPr/>
        </p:nvCxnSpPr>
        <p:spPr>
          <a:xfrm>
            <a:off x="6462762" y="3652714"/>
            <a:ext cx="1669714" cy="15014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923928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851920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1" idx="1"/>
          </p:cNvCxnSpPr>
          <p:nvPr/>
        </p:nvCxnSpPr>
        <p:spPr>
          <a:xfrm flipH="1" flipV="1">
            <a:off x="3923928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68" descr="Wireless Router, Added 04/20/20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Group 38"/>
          <p:cNvGrpSpPr>
            <a:grpSpLocks noChangeAspect="1"/>
          </p:cNvGrpSpPr>
          <p:nvPr/>
        </p:nvGrpSpPr>
        <p:grpSpPr bwMode="auto">
          <a:xfrm rot="20216129">
            <a:off x="1331640" y="4209718"/>
            <a:ext cx="1440160" cy="136161"/>
            <a:chOff x="3120" y="3600"/>
            <a:chExt cx="2112" cy="200"/>
          </a:xfrm>
        </p:grpSpPr>
        <p:sp>
          <p:nvSpPr>
            <p:cNvPr id="50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ounded Rectangular Callout 52"/>
          <p:cNvSpPr/>
          <p:nvPr/>
        </p:nvSpPr>
        <p:spPr>
          <a:xfrm>
            <a:off x="251520" y="1412776"/>
            <a:ext cx="2448272" cy="1368152"/>
          </a:xfrm>
          <a:prstGeom prst="wedgeRoundRectCallout">
            <a:avLst>
              <a:gd name="adj1" fmla="val 55869"/>
              <a:gd name="adj2" fmla="val 10032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‘Multi-path’ by simple replication</a:t>
            </a:r>
            <a:endParaRPr lang="en-US" sz="2400" dirty="0"/>
          </a:p>
        </p:txBody>
      </p:sp>
      <p:cxnSp>
        <p:nvCxnSpPr>
          <p:cNvPr id="56" name="Straight Arrow Connector 55"/>
          <p:cNvCxnSpPr>
            <a:stCxn id="19" idx="0"/>
            <a:endCxn id="30" idx="2"/>
          </p:cNvCxnSpPr>
          <p:nvPr/>
        </p:nvCxnSpPr>
        <p:spPr>
          <a:xfrm flipV="1">
            <a:off x="8440470" y="4077072"/>
            <a:ext cx="0" cy="417641"/>
          </a:xfrm>
          <a:prstGeom prst="straightConnector1">
            <a:avLst/>
          </a:prstGeom>
          <a:ln w="762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1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24</a:t>
            </a:fld>
            <a:endParaRPr lang="en-US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Building a resilient architecture</a:t>
            </a:r>
          </a:p>
        </p:txBody>
      </p:sp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3212976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16216" y="3212976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3" name="Elbow Connector 2"/>
          <p:cNvCxnSpPr/>
          <p:nvPr/>
        </p:nvCxnSpPr>
        <p:spPr>
          <a:xfrm rot="16200000" flipH="1">
            <a:off x="4686021" y="1946827"/>
            <a:ext cx="72008" cy="2604305"/>
          </a:xfrm>
          <a:prstGeom prst="bentConnector3">
            <a:avLst>
              <a:gd name="adj1" fmla="val -764266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22577" y="2264677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0" name="Picture 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325838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>
            <a:stCxn id="29" idx="3"/>
            <a:endCxn id="30" idx="1"/>
          </p:cNvCxnSpPr>
          <p:nvPr/>
        </p:nvCxnSpPr>
        <p:spPr>
          <a:xfrm>
            <a:off x="6462762" y="3652714"/>
            <a:ext cx="1669714" cy="15014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38"/>
          <p:cNvGrpSpPr>
            <a:grpSpLocks noChangeAspect="1"/>
          </p:cNvGrpSpPr>
          <p:nvPr/>
        </p:nvGrpSpPr>
        <p:grpSpPr bwMode="auto">
          <a:xfrm rot="20216129">
            <a:off x="1331640" y="4209718"/>
            <a:ext cx="1440160" cy="136161"/>
            <a:chOff x="3120" y="3600"/>
            <a:chExt cx="2112" cy="200"/>
          </a:xfrm>
        </p:grpSpPr>
        <p:sp>
          <p:nvSpPr>
            <p:cNvPr id="50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Rounded Rectangular Callout 52"/>
          <p:cNvSpPr/>
          <p:nvPr/>
        </p:nvSpPr>
        <p:spPr>
          <a:xfrm>
            <a:off x="6372200" y="1412776"/>
            <a:ext cx="2448272" cy="1368152"/>
          </a:xfrm>
          <a:prstGeom prst="wedgeRoundRectCallout">
            <a:avLst>
              <a:gd name="adj1" fmla="val -58944"/>
              <a:gd name="adj2" fmla="val 8299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How to tolerate arbitrary faults?</a:t>
            </a:r>
            <a:endParaRPr lang="en-US" sz="2400" dirty="0"/>
          </a:p>
        </p:txBody>
      </p:sp>
      <p:cxnSp>
        <p:nvCxnSpPr>
          <p:cNvPr id="56" name="Straight Arrow Connector 55"/>
          <p:cNvCxnSpPr>
            <a:stCxn id="19" idx="0"/>
            <a:endCxn id="30" idx="2"/>
          </p:cNvCxnSpPr>
          <p:nvPr/>
        </p:nvCxnSpPr>
        <p:spPr>
          <a:xfrm flipV="1">
            <a:off x="8440470" y="4077072"/>
            <a:ext cx="0" cy="417641"/>
          </a:xfrm>
          <a:prstGeom prst="straightConnector1">
            <a:avLst/>
          </a:prstGeom>
          <a:ln w="762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923928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851920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3923928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8" descr="Wireless Router, Added 04/20/20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9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/>
          <p:cNvCxnSpPr>
            <a:endCxn id="41" idx="2"/>
          </p:cNvCxnSpPr>
          <p:nvPr/>
        </p:nvCxnSpPr>
        <p:spPr>
          <a:xfrm flipH="1" flipV="1">
            <a:off x="8656494" y="2780928"/>
            <a:ext cx="19962" cy="1785794"/>
          </a:xfrm>
          <a:prstGeom prst="straightConnector1">
            <a:avLst/>
          </a:prstGeom>
          <a:ln w="762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5868144" y="1412776"/>
            <a:ext cx="3168352" cy="4032448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2000"/>
                </a:schemeClr>
              </a:gs>
              <a:gs pos="35000">
                <a:schemeClr val="accent6">
                  <a:tint val="37000"/>
                  <a:satMod val="300000"/>
                  <a:alpha val="2000"/>
                </a:schemeClr>
              </a:gs>
              <a:gs pos="100000">
                <a:schemeClr val="accent6">
                  <a:tint val="15000"/>
                  <a:satMod val="350000"/>
                  <a:alpha val="2000"/>
                </a:schemeClr>
              </a:gs>
            </a:gsLst>
            <a:lin ang="16200000" scaled="1"/>
            <a:tileRect/>
          </a:gradFill>
          <a:ln w="38100" cmpd="sng"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Building a resilient architecture</a:t>
            </a:r>
          </a:p>
        </p:txBody>
      </p:sp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3212976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grpSp>
        <p:nvGrpSpPr>
          <p:cNvPr id="48" name="Group 38"/>
          <p:cNvGrpSpPr>
            <a:grpSpLocks noChangeAspect="1"/>
          </p:cNvGrpSpPr>
          <p:nvPr/>
        </p:nvGrpSpPr>
        <p:grpSpPr bwMode="auto">
          <a:xfrm rot="20216129">
            <a:off x="1331640" y="4209718"/>
            <a:ext cx="1440160" cy="136161"/>
            <a:chOff x="3120" y="3600"/>
            <a:chExt cx="2112" cy="200"/>
          </a:xfrm>
        </p:grpSpPr>
        <p:sp>
          <p:nvSpPr>
            <p:cNvPr id="50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276213" y="5373216"/>
            <a:ext cx="1823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 &amp;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Back-end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5" idx="3"/>
            <a:endCxn id="43" idx="1"/>
          </p:cNvCxnSpPr>
          <p:nvPr/>
        </p:nvCxnSpPr>
        <p:spPr>
          <a:xfrm flipV="1">
            <a:off x="6181833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5" idx="3"/>
          </p:cNvCxnSpPr>
          <p:nvPr/>
        </p:nvCxnSpPr>
        <p:spPr>
          <a:xfrm>
            <a:off x="6181833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</p:cNvCxnSpPr>
          <p:nvPr/>
        </p:nvCxnSpPr>
        <p:spPr>
          <a:xfrm>
            <a:off x="6181833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3"/>
            <a:endCxn id="43" idx="1"/>
          </p:cNvCxnSpPr>
          <p:nvPr/>
        </p:nvCxnSpPr>
        <p:spPr>
          <a:xfrm flipV="1">
            <a:off x="6181833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7" idx="3"/>
            <a:endCxn id="29" idx="1"/>
          </p:cNvCxnSpPr>
          <p:nvPr/>
        </p:nvCxnSpPr>
        <p:spPr>
          <a:xfrm flipV="1">
            <a:off x="6181833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7" idx="3"/>
          </p:cNvCxnSpPr>
          <p:nvPr/>
        </p:nvCxnSpPr>
        <p:spPr>
          <a:xfrm>
            <a:off x="6181833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23928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851920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923928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Rounded Rectangular Callout 77"/>
          <p:cNvSpPr/>
          <p:nvPr/>
        </p:nvSpPr>
        <p:spPr>
          <a:xfrm>
            <a:off x="323528" y="1340768"/>
            <a:ext cx="2808312" cy="1368152"/>
          </a:xfrm>
          <a:prstGeom prst="wedgeRoundRectCallout">
            <a:avLst>
              <a:gd name="adj1" fmla="val 146137"/>
              <a:gd name="adj2" fmla="val 916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Backward compatibility &amp; SMR integration</a:t>
            </a:r>
            <a:endParaRPr lang="en-US" sz="2400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8028384" y="2708920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325838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5940152" y="1484784"/>
            <a:ext cx="153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BFT-SMR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1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1962239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88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4539148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95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/>
          <p:cNvCxnSpPr/>
          <p:nvPr/>
        </p:nvCxnSpPr>
        <p:spPr>
          <a:xfrm flipH="1" flipV="1">
            <a:off x="8656494" y="2780928"/>
            <a:ext cx="19962" cy="1785794"/>
          </a:xfrm>
          <a:prstGeom prst="straightConnector1">
            <a:avLst/>
          </a:prstGeom>
          <a:ln w="762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Building a resilient architecture</a:t>
            </a:r>
          </a:p>
        </p:txBody>
      </p:sp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3212976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3" name="Elbow Connector 2"/>
          <p:cNvCxnSpPr>
            <a:stCxn id="28" idx="0"/>
            <a:endCxn id="43" idx="0"/>
          </p:cNvCxnSpPr>
          <p:nvPr/>
        </p:nvCxnSpPr>
        <p:spPr>
          <a:xfrm rot="5400000" flipH="1" flipV="1">
            <a:off x="5075404" y="290644"/>
            <a:ext cx="1224136" cy="4476513"/>
          </a:xfrm>
          <a:prstGeom prst="bentConnector3">
            <a:avLst>
              <a:gd name="adj1" fmla="val 118674"/>
            </a:avLst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72000" y="1268760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48" name="Group 38"/>
          <p:cNvGrpSpPr>
            <a:grpSpLocks noChangeAspect="1"/>
          </p:cNvGrpSpPr>
          <p:nvPr/>
        </p:nvGrpSpPr>
        <p:grpSpPr bwMode="auto">
          <a:xfrm rot="20216129">
            <a:off x="1331640" y="4209718"/>
            <a:ext cx="1440160" cy="136161"/>
            <a:chOff x="3120" y="3600"/>
            <a:chExt cx="2112" cy="200"/>
          </a:xfrm>
        </p:grpSpPr>
        <p:sp>
          <p:nvSpPr>
            <p:cNvPr id="50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276213" y="5373216"/>
            <a:ext cx="1823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 &amp;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Back-end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5" idx="3"/>
            <a:endCxn id="43" idx="1"/>
          </p:cNvCxnSpPr>
          <p:nvPr/>
        </p:nvCxnSpPr>
        <p:spPr>
          <a:xfrm flipV="1">
            <a:off x="6181833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5" idx="3"/>
          </p:cNvCxnSpPr>
          <p:nvPr/>
        </p:nvCxnSpPr>
        <p:spPr>
          <a:xfrm>
            <a:off x="6181833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</p:cNvCxnSpPr>
          <p:nvPr/>
        </p:nvCxnSpPr>
        <p:spPr>
          <a:xfrm>
            <a:off x="6181833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3"/>
            <a:endCxn id="43" idx="1"/>
          </p:cNvCxnSpPr>
          <p:nvPr/>
        </p:nvCxnSpPr>
        <p:spPr>
          <a:xfrm flipV="1">
            <a:off x="6181833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7" idx="3"/>
            <a:endCxn id="29" idx="1"/>
          </p:cNvCxnSpPr>
          <p:nvPr/>
        </p:nvCxnSpPr>
        <p:spPr>
          <a:xfrm flipV="1">
            <a:off x="6181833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7" idx="3"/>
          </p:cNvCxnSpPr>
          <p:nvPr/>
        </p:nvCxnSpPr>
        <p:spPr>
          <a:xfrm>
            <a:off x="6181833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23928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851920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923928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H="1" flipV="1">
            <a:off x="8028384" y="2708920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325838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 rot="18912746">
            <a:off x="6052712" y="2625429"/>
            <a:ext cx="131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BFT-SMR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1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1962239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88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4539148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ounded Rectangular Callout 41"/>
          <p:cNvSpPr/>
          <p:nvPr/>
        </p:nvSpPr>
        <p:spPr>
          <a:xfrm>
            <a:off x="323528" y="1268760"/>
            <a:ext cx="2808312" cy="1368152"/>
          </a:xfrm>
          <a:prstGeom prst="wedgeRoundRectCallout">
            <a:avLst>
              <a:gd name="adj1" fmla="val 237416"/>
              <a:gd name="adj2" fmla="val 235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</a:t>
            </a:r>
            <a:r>
              <a:rPr lang="en-US" sz="2400" dirty="0" smtClean="0"/>
              <a:t>ensure the </a:t>
            </a:r>
            <a:r>
              <a:rPr lang="en-US" sz="2400" dirty="0"/>
              <a:t>confidentiality of shared secrets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991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55"/>
          <p:cNvCxnSpPr/>
          <p:nvPr/>
        </p:nvCxnSpPr>
        <p:spPr>
          <a:xfrm flipH="1" flipV="1">
            <a:off x="8656494" y="2780928"/>
            <a:ext cx="19962" cy="1785794"/>
          </a:xfrm>
          <a:prstGeom prst="straightConnector1">
            <a:avLst/>
          </a:prstGeom>
          <a:ln w="762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Building a resilient architecture</a:t>
            </a:r>
          </a:p>
        </p:txBody>
      </p:sp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3212976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3" name="Elbow Connector 2"/>
          <p:cNvCxnSpPr>
            <a:stCxn id="28" idx="0"/>
            <a:endCxn id="43" idx="0"/>
          </p:cNvCxnSpPr>
          <p:nvPr/>
        </p:nvCxnSpPr>
        <p:spPr>
          <a:xfrm rot="5400000" flipH="1" flipV="1">
            <a:off x="5075404" y="290644"/>
            <a:ext cx="1224136" cy="4476513"/>
          </a:xfrm>
          <a:prstGeom prst="bentConnector3">
            <a:avLst>
              <a:gd name="adj1" fmla="val 118674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72000" y="1268760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48" name="Group 38"/>
          <p:cNvGrpSpPr>
            <a:grpSpLocks noChangeAspect="1"/>
          </p:cNvGrpSpPr>
          <p:nvPr/>
        </p:nvGrpSpPr>
        <p:grpSpPr bwMode="auto">
          <a:xfrm rot="20216129">
            <a:off x="1331640" y="4209718"/>
            <a:ext cx="1440160" cy="136161"/>
            <a:chOff x="3120" y="3600"/>
            <a:chExt cx="2112" cy="200"/>
          </a:xfrm>
        </p:grpSpPr>
        <p:sp>
          <p:nvSpPr>
            <p:cNvPr id="50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276213" y="5373216"/>
            <a:ext cx="1823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 &amp;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Back-end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5" idx="3"/>
            <a:endCxn id="43" idx="1"/>
          </p:cNvCxnSpPr>
          <p:nvPr/>
        </p:nvCxnSpPr>
        <p:spPr>
          <a:xfrm flipV="1">
            <a:off x="6181833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5" idx="3"/>
          </p:cNvCxnSpPr>
          <p:nvPr/>
        </p:nvCxnSpPr>
        <p:spPr>
          <a:xfrm>
            <a:off x="6181833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</p:cNvCxnSpPr>
          <p:nvPr/>
        </p:nvCxnSpPr>
        <p:spPr>
          <a:xfrm>
            <a:off x="6181833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3"/>
            <a:endCxn id="43" idx="1"/>
          </p:cNvCxnSpPr>
          <p:nvPr/>
        </p:nvCxnSpPr>
        <p:spPr>
          <a:xfrm flipV="1">
            <a:off x="6181833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7" idx="3"/>
            <a:endCxn id="29" idx="1"/>
          </p:cNvCxnSpPr>
          <p:nvPr/>
        </p:nvCxnSpPr>
        <p:spPr>
          <a:xfrm flipV="1">
            <a:off x="6181833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7" idx="3"/>
          </p:cNvCxnSpPr>
          <p:nvPr/>
        </p:nvCxnSpPr>
        <p:spPr>
          <a:xfrm>
            <a:off x="6181833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23928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851920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923928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 flipH="1" flipV="1">
            <a:off x="8028384" y="2708919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325838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3356992"/>
            <a:ext cx="607088" cy="3683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 rot="18912746">
            <a:off x="6052712" y="2625429"/>
            <a:ext cx="131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BFT-SMR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1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1962239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60848"/>
            <a:ext cx="607088" cy="368300"/>
          </a:xfrm>
          <a:prstGeom prst="rect">
            <a:avLst/>
          </a:prstGeom>
        </p:spPr>
      </p:pic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88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4539148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653136"/>
            <a:ext cx="607088" cy="368300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>
          <a:xfrm>
            <a:off x="323528" y="1268760"/>
            <a:ext cx="2808312" cy="1584176"/>
          </a:xfrm>
          <a:prstGeom prst="wedgeRoundRectCallout">
            <a:avLst>
              <a:gd name="adj1" fmla="val 235004"/>
              <a:gd name="adj2" fmla="val 1059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Solution = Trusted Components on the RADIUS replicas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643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/>
          <p:nvPr/>
        </p:nvCxnSpPr>
        <p:spPr>
          <a:xfrm flipH="1" flipV="1">
            <a:off x="8656494" y="2780928"/>
            <a:ext cx="19962" cy="1785794"/>
          </a:xfrm>
          <a:prstGeom prst="straightConnector1">
            <a:avLst/>
          </a:prstGeom>
          <a:ln w="762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Building a resilient architecture</a:t>
            </a:r>
          </a:p>
        </p:txBody>
      </p:sp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3212976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3" name="Elbow Connector 2"/>
          <p:cNvCxnSpPr>
            <a:stCxn id="28" idx="0"/>
            <a:endCxn id="43" idx="0"/>
          </p:cNvCxnSpPr>
          <p:nvPr/>
        </p:nvCxnSpPr>
        <p:spPr>
          <a:xfrm rot="5400000" flipH="1" flipV="1">
            <a:off x="5075404" y="290644"/>
            <a:ext cx="1224136" cy="4476513"/>
          </a:xfrm>
          <a:prstGeom prst="bentConnector3">
            <a:avLst>
              <a:gd name="adj1" fmla="val 118674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72000" y="1268760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48" name="Group 38"/>
          <p:cNvGrpSpPr>
            <a:grpSpLocks noChangeAspect="1"/>
          </p:cNvGrpSpPr>
          <p:nvPr/>
        </p:nvGrpSpPr>
        <p:grpSpPr bwMode="auto">
          <a:xfrm rot="20216129">
            <a:off x="1331640" y="4209718"/>
            <a:ext cx="1440160" cy="136161"/>
            <a:chOff x="3120" y="3600"/>
            <a:chExt cx="2112" cy="200"/>
          </a:xfrm>
        </p:grpSpPr>
        <p:sp>
          <p:nvSpPr>
            <p:cNvPr id="50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276213" y="5373216"/>
            <a:ext cx="1823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 &amp;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Back-end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5" idx="3"/>
            <a:endCxn id="43" idx="1"/>
          </p:cNvCxnSpPr>
          <p:nvPr/>
        </p:nvCxnSpPr>
        <p:spPr>
          <a:xfrm flipV="1">
            <a:off x="6181833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5" idx="3"/>
          </p:cNvCxnSpPr>
          <p:nvPr/>
        </p:nvCxnSpPr>
        <p:spPr>
          <a:xfrm>
            <a:off x="6181833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</p:cNvCxnSpPr>
          <p:nvPr/>
        </p:nvCxnSpPr>
        <p:spPr>
          <a:xfrm>
            <a:off x="6181833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3"/>
            <a:endCxn id="43" idx="1"/>
          </p:cNvCxnSpPr>
          <p:nvPr/>
        </p:nvCxnSpPr>
        <p:spPr>
          <a:xfrm flipV="1">
            <a:off x="6181833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7" idx="3"/>
            <a:endCxn id="29" idx="1"/>
          </p:cNvCxnSpPr>
          <p:nvPr/>
        </p:nvCxnSpPr>
        <p:spPr>
          <a:xfrm flipV="1">
            <a:off x="6181833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7" idx="3"/>
          </p:cNvCxnSpPr>
          <p:nvPr/>
        </p:nvCxnSpPr>
        <p:spPr>
          <a:xfrm>
            <a:off x="6181833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23928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851920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923928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ounded Rectangular Callout 52"/>
          <p:cNvSpPr/>
          <p:nvPr/>
        </p:nvSpPr>
        <p:spPr>
          <a:xfrm>
            <a:off x="323528" y="1268760"/>
            <a:ext cx="2808312" cy="1368152"/>
          </a:xfrm>
          <a:prstGeom prst="wedgeRoundRectCallout">
            <a:avLst>
              <a:gd name="adj1" fmla="val 23964"/>
              <a:gd name="adj2" fmla="val 3404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EAP-TLS with BFT-SMR? How can it work?</a:t>
            </a:r>
            <a:endParaRPr lang="en-US" sz="2400" dirty="0"/>
          </a:p>
        </p:txBody>
      </p:sp>
      <p:cxnSp>
        <p:nvCxnSpPr>
          <p:cNvPr id="46" name="Elbow Connector 45"/>
          <p:cNvCxnSpPr/>
          <p:nvPr/>
        </p:nvCxnSpPr>
        <p:spPr>
          <a:xfrm rot="5400000" flipH="1" flipV="1">
            <a:off x="4517141" y="1462081"/>
            <a:ext cx="72008" cy="7774649"/>
          </a:xfrm>
          <a:prstGeom prst="bentConnector3">
            <a:avLst>
              <a:gd name="adj1" fmla="val -1728425"/>
            </a:avLst>
          </a:prstGeom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34001" y="6237312"/>
            <a:ext cx="125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EAP-TLS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8028384" y="2708919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325838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" y="5013176"/>
            <a:ext cx="488393" cy="296292"/>
          </a:xfrm>
          <a:prstGeom prst="rect">
            <a:avLst/>
          </a:prstGeom>
        </p:spPr>
      </p:pic>
      <p:pic>
        <p:nvPicPr>
          <p:cNvPr id="67" name="Picture 66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3356992"/>
            <a:ext cx="607088" cy="3683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 rot="18912746">
            <a:off x="6052712" y="2625429"/>
            <a:ext cx="131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BFT-SMR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1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1962239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60848"/>
            <a:ext cx="607088" cy="368300"/>
          </a:xfrm>
          <a:prstGeom prst="rect">
            <a:avLst/>
          </a:prstGeom>
        </p:spPr>
      </p:pic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88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4539148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653136"/>
            <a:ext cx="607088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/>
          <p:nvPr/>
        </p:nvCxnSpPr>
        <p:spPr>
          <a:xfrm flipH="1" flipV="1">
            <a:off x="8656494" y="2780928"/>
            <a:ext cx="19962" cy="1785794"/>
          </a:xfrm>
          <a:prstGeom prst="straightConnector1">
            <a:avLst/>
          </a:prstGeom>
          <a:ln w="762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Building a resilient architecture</a:t>
            </a:r>
          </a:p>
        </p:txBody>
      </p:sp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3212976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3" name="Elbow Connector 2"/>
          <p:cNvCxnSpPr>
            <a:stCxn id="28" idx="0"/>
            <a:endCxn id="43" idx="0"/>
          </p:cNvCxnSpPr>
          <p:nvPr/>
        </p:nvCxnSpPr>
        <p:spPr>
          <a:xfrm rot="5400000" flipH="1" flipV="1">
            <a:off x="5075404" y="290644"/>
            <a:ext cx="1224136" cy="4476513"/>
          </a:xfrm>
          <a:prstGeom prst="bentConnector3">
            <a:avLst>
              <a:gd name="adj1" fmla="val 118674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72000" y="1268760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48" name="Group 38"/>
          <p:cNvGrpSpPr>
            <a:grpSpLocks noChangeAspect="1"/>
          </p:cNvGrpSpPr>
          <p:nvPr/>
        </p:nvGrpSpPr>
        <p:grpSpPr bwMode="auto">
          <a:xfrm rot="20216129">
            <a:off x="1331640" y="4209718"/>
            <a:ext cx="1440160" cy="136161"/>
            <a:chOff x="3120" y="3600"/>
            <a:chExt cx="2112" cy="200"/>
          </a:xfrm>
        </p:grpSpPr>
        <p:sp>
          <p:nvSpPr>
            <p:cNvPr id="50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276213" y="5373216"/>
            <a:ext cx="1823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 &amp;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Back-end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5" idx="3"/>
            <a:endCxn id="43" idx="1"/>
          </p:cNvCxnSpPr>
          <p:nvPr/>
        </p:nvCxnSpPr>
        <p:spPr>
          <a:xfrm flipV="1">
            <a:off x="6181833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5" idx="3"/>
          </p:cNvCxnSpPr>
          <p:nvPr/>
        </p:nvCxnSpPr>
        <p:spPr>
          <a:xfrm>
            <a:off x="6181833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</p:cNvCxnSpPr>
          <p:nvPr/>
        </p:nvCxnSpPr>
        <p:spPr>
          <a:xfrm>
            <a:off x="6181833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3"/>
            <a:endCxn id="43" idx="1"/>
          </p:cNvCxnSpPr>
          <p:nvPr/>
        </p:nvCxnSpPr>
        <p:spPr>
          <a:xfrm flipV="1">
            <a:off x="6181833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7" idx="3"/>
            <a:endCxn id="29" idx="1"/>
          </p:cNvCxnSpPr>
          <p:nvPr/>
        </p:nvCxnSpPr>
        <p:spPr>
          <a:xfrm flipV="1">
            <a:off x="6181833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7" idx="3"/>
          </p:cNvCxnSpPr>
          <p:nvPr/>
        </p:nvCxnSpPr>
        <p:spPr>
          <a:xfrm>
            <a:off x="6181833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23928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851920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923928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Elbow Connector 45"/>
          <p:cNvCxnSpPr/>
          <p:nvPr/>
        </p:nvCxnSpPr>
        <p:spPr>
          <a:xfrm rot="5400000" flipH="1" flipV="1">
            <a:off x="4517141" y="1462081"/>
            <a:ext cx="72008" cy="7774649"/>
          </a:xfrm>
          <a:prstGeom prst="bentConnector3">
            <a:avLst>
              <a:gd name="adj1" fmla="val -1728425"/>
            </a:avLst>
          </a:prstGeom>
          <a:ln w="38100" cmpd="sng">
            <a:solidFill>
              <a:srgbClr val="00800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34001" y="6237312"/>
            <a:ext cx="125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EAP-TLS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8028384" y="2708919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325838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" y="5013176"/>
            <a:ext cx="488393" cy="296292"/>
          </a:xfrm>
          <a:prstGeom prst="rect">
            <a:avLst/>
          </a:prstGeom>
        </p:spPr>
      </p:pic>
      <p:pic>
        <p:nvPicPr>
          <p:cNvPr id="67" name="Picture 66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3356992"/>
            <a:ext cx="607088" cy="3683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 rot="18912746">
            <a:off x="6052712" y="2625429"/>
            <a:ext cx="131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BFT-SMR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88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4539148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653136"/>
            <a:ext cx="607088" cy="368300"/>
          </a:xfrm>
          <a:prstGeom prst="rect">
            <a:avLst/>
          </a:prstGeom>
        </p:spPr>
      </p:pic>
      <p:pic>
        <p:nvPicPr>
          <p:cNvPr id="41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00" y="1962239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4" descr="6705AccessSv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1206565730178232941Anonymous_sim.svg.h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60848"/>
            <a:ext cx="607088" cy="368300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>
          <a:xfrm>
            <a:off x="323528" y="1268760"/>
            <a:ext cx="2808312" cy="1368152"/>
          </a:xfrm>
          <a:prstGeom prst="wedgeRoundRectCallout">
            <a:avLst>
              <a:gd name="adj1" fmla="val 239225"/>
              <a:gd name="adj2" fmla="val 2482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Progressive and deterministic PRF</a:t>
            </a:r>
          </a:p>
          <a:p>
            <a:pPr algn="ctr"/>
            <a:r>
              <a:rPr lang="en-US" sz="2000" b="1" dirty="0"/>
              <a:t>seed = HMAC-MD5(secret, seed) </a:t>
            </a:r>
          </a:p>
        </p:txBody>
      </p:sp>
    </p:spTree>
    <p:extLst>
      <p:ext uri="{BB962C8B-B14F-4D97-AF65-F5344CB8AC3E}">
        <p14:creationId xmlns:p14="http://schemas.microsoft.com/office/powerpoint/2010/main" val="124739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76056" y="4149080"/>
            <a:ext cx="3995936" cy="2088232"/>
          </a:xfrm>
          <a:prstGeom prst="rect">
            <a:avLst/>
          </a:prstGeom>
          <a:noFill/>
          <a:ln w="38100" cmpd="sng"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Authentication &amp; Authorization Infra (AAI)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8157" y="1124744"/>
            <a:ext cx="6392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 typical Authentication &amp; Authorization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rchitecture in an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nterprise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etwork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2" name="Picture 68" descr="Wireless Router, Added 04/20/2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 descr="6705AccessSv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5" descr="U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2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23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11960" y="4521314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5197" y="4521314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1331640" y="2348880"/>
            <a:ext cx="2448272" cy="1368152"/>
          </a:xfrm>
          <a:prstGeom prst="wedgeRoundRectCallout">
            <a:avLst>
              <a:gd name="adj1" fmla="val -68628"/>
              <a:gd name="adj2" fmla="val 1052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 user requesting network access</a:t>
            </a:r>
            <a:endParaRPr lang="en-US" sz="24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4644008" y="2348880"/>
            <a:ext cx="3240360" cy="1368152"/>
          </a:xfrm>
          <a:prstGeom prst="wedgeRoundRectCallout">
            <a:avLst>
              <a:gd name="adj1" fmla="val 37885"/>
              <a:gd name="adj2" fmla="val 7804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AAIs are of the most critical pillars of current IT systems!</a:t>
            </a:r>
            <a:endParaRPr lang="en-US" sz="2400" dirty="0"/>
          </a:p>
        </p:txBody>
      </p:sp>
      <p:pic>
        <p:nvPicPr>
          <p:cNvPr id="28" name="Picture 27" descr="targetattack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2924944"/>
            <a:ext cx="1187624" cy="11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6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Round Diagonal Corner Rectangle 9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Building a resilient architecture</a:t>
            </a:r>
          </a:p>
        </p:txBody>
      </p:sp>
      <p:pic>
        <p:nvPicPr>
          <p:cNvPr id="12" name="Picture 25" descr="U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1960" y="3212976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3" name="Elbow Connector 2"/>
          <p:cNvCxnSpPr>
            <a:stCxn id="28" idx="0"/>
            <a:endCxn id="43" idx="0"/>
          </p:cNvCxnSpPr>
          <p:nvPr/>
        </p:nvCxnSpPr>
        <p:spPr>
          <a:xfrm rot="5400000" flipH="1" flipV="1">
            <a:off x="5075404" y="290644"/>
            <a:ext cx="1224136" cy="4476513"/>
          </a:xfrm>
          <a:prstGeom prst="bentConnector3">
            <a:avLst>
              <a:gd name="adj1" fmla="val 118674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72000" y="1268760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48" name="Group 38"/>
          <p:cNvGrpSpPr>
            <a:grpSpLocks noChangeAspect="1"/>
          </p:cNvGrpSpPr>
          <p:nvPr/>
        </p:nvGrpSpPr>
        <p:grpSpPr bwMode="auto">
          <a:xfrm rot="20216129">
            <a:off x="1331640" y="4209718"/>
            <a:ext cx="1440160" cy="136161"/>
            <a:chOff x="3120" y="3600"/>
            <a:chExt cx="2112" cy="200"/>
          </a:xfrm>
        </p:grpSpPr>
        <p:sp>
          <p:nvSpPr>
            <p:cNvPr id="50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276213" y="5373216"/>
            <a:ext cx="1823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 &amp;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Back-end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5" idx="3"/>
            <a:endCxn id="43" idx="1"/>
          </p:cNvCxnSpPr>
          <p:nvPr/>
        </p:nvCxnSpPr>
        <p:spPr>
          <a:xfrm flipV="1">
            <a:off x="6181833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5" idx="3"/>
          </p:cNvCxnSpPr>
          <p:nvPr/>
        </p:nvCxnSpPr>
        <p:spPr>
          <a:xfrm>
            <a:off x="6181833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3"/>
          </p:cNvCxnSpPr>
          <p:nvPr/>
        </p:nvCxnSpPr>
        <p:spPr>
          <a:xfrm>
            <a:off x="6181833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3"/>
            <a:endCxn id="43" idx="1"/>
          </p:cNvCxnSpPr>
          <p:nvPr/>
        </p:nvCxnSpPr>
        <p:spPr>
          <a:xfrm flipV="1">
            <a:off x="6181833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7" idx="3"/>
            <a:endCxn id="29" idx="1"/>
          </p:cNvCxnSpPr>
          <p:nvPr/>
        </p:nvCxnSpPr>
        <p:spPr>
          <a:xfrm flipV="1">
            <a:off x="6181833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7" idx="3"/>
          </p:cNvCxnSpPr>
          <p:nvPr/>
        </p:nvCxnSpPr>
        <p:spPr>
          <a:xfrm>
            <a:off x="6181833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23928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851920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923928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Elbow Connector 45"/>
          <p:cNvCxnSpPr/>
          <p:nvPr/>
        </p:nvCxnSpPr>
        <p:spPr>
          <a:xfrm rot="5400000" flipH="1" flipV="1">
            <a:off x="4517141" y="1462081"/>
            <a:ext cx="72008" cy="7774649"/>
          </a:xfrm>
          <a:prstGeom prst="bentConnector3">
            <a:avLst>
              <a:gd name="adj1" fmla="val -1728425"/>
            </a:avLst>
          </a:prstGeom>
          <a:ln w="38100" cmpd="sng">
            <a:solidFill>
              <a:srgbClr val="00800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34001" y="6237312"/>
            <a:ext cx="125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EAP-TLS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8028384" y="2708919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" y="5013176"/>
            <a:ext cx="488393" cy="296292"/>
          </a:xfrm>
          <a:prstGeom prst="rect">
            <a:avLst/>
          </a:prstGeom>
        </p:spPr>
      </p:pic>
      <p:pic>
        <p:nvPicPr>
          <p:cNvPr id="67" name="Picture 66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3356992"/>
            <a:ext cx="607088" cy="3683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 rot="18912746">
            <a:off x="6052712" y="2625429"/>
            <a:ext cx="131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BFT-SMR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3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04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060848"/>
            <a:ext cx="607088" cy="368300"/>
          </a:xfrm>
          <a:prstGeom prst="rect">
            <a:avLst/>
          </a:prstGeom>
        </p:spPr>
      </p:pic>
      <p:pic>
        <p:nvPicPr>
          <p:cNvPr id="11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88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653136"/>
            <a:ext cx="607088" cy="368300"/>
          </a:xfrm>
          <a:prstGeom prst="rect">
            <a:avLst/>
          </a:prstGeom>
        </p:spPr>
      </p:pic>
      <p:sp>
        <p:nvSpPr>
          <p:cNvPr id="53" name="Rounded Rectangular Callout 52"/>
          <p:cNvSpPr/>
          <p:nvPr/>
        </p:nvSpPr>
        <p:spPr>
          <a:xfrm>
            <a:off x="323528" y="1268760"/>
            <a:ext cx="2808312" cy="1368152"/>
          </a:xfrm>
          <a:prstGeom prst="wedgeRoundRectCallout">
            <a:avLst>
              <a:gd name="adj1" fmla="val 236813"/>
              <a:gd name="adj2" fmla="val 4463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Let’s simplify by removing the back-ends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477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dirty="0"/>
              <a:t>Sensitive Data &amp; </a:t>
            </a:r>
            <a:r>
              <a:rPr lang="en-US" sz="3200" dirty="0" smtClean="0"/>
              <a:t>Trusted Component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1420"/>
            <a:ext cx="8855967" cy="52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2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dirty="0"/>
              <a:t>Sensitive Data &amp; </a:t>
            </a:r>
            <a:r>
              <a:rPr lang="en-US" sz="3200" dirty="0" smtClean="0"/>
              <a:t>Trusted Component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35972"/>
            <a:ext cx="8783960" cy="524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1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dirty="0"/>
              <a:t>Sensitive Data &amp; </a:t>
            </a:r>
            <a:r>
              <a:rPr lang="en-US" sz="3200" dirty="0" smtClean="0"/>
              <a:t>Trusted Component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12120"/>
            <a:ext cx="8784975" cy="51692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884368" y="4764024"/>
            <a:ext cx="1008112" cy="1440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1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dirty="0"/>
              <a:t>Sensitive Data &amp; </a:t>
            </a:r>
            <a:r>
              <a:rPr lang="en-US" sz="3200" dirty="0" smtClean="0"/>
              <a:t>Trusted Component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74642"/>
            <a:ext cx="8964488" cy="53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1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dirty="0"/>
              <a:t>Sensitive Data &amp; </a:t>
            </a:r>
            <a:r>
              <a:rPr lang="en-US" sz="3200" dirty="0" smtClean="0"/>
              <a:t>Trusted Component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43349"/>
              </p:ext>
            </p:extLst>
          </p:nvPr>
        </p:nvGraphicFramePr>
        <p:xfrm>
          <a:off x="179512" y="1196752"/>
          <a:ext cx="8784977" cy="4973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7937"/>
                <a:gridCol w="1697937"/>
                <a:gridCol w="2436170"/>
                <a:gridCol w="2952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DecryptRSA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TLS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Packet to be verified.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of the signature verification. 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SignRSA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to sign.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RSA signature using the key PrS .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SymmCipher 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TLS/RADIUS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 id and data.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Ciphered output of the input data.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Confidential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TLS/RADIUS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packet data.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confidential share of the data. 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HMAC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RADIUS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+ encrypted shared key. 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HMACMD5 of the input data.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GenAssoc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key and two big integers.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Association info + server’s public key.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GenNonce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OpenID 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big integers. 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Pseudo random nonce.</a:t>
                      </a:r>
                      <a:endParaRPr lang="en-US" sz="2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4016" y="2924944"/>
            <a:ext cx="8892480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4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dirty="0"/>
              <a:t>Sensitive Data &amp; </a:t>
            </a:r>
            <a:r>
              <a:rPr lang="en-US" sz="3200" dirty="0" smtClean="0"/>
              <a:t>Trusted Component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856607"/>
              </p:ext>
            </p:extLst>
          </p:nvPr>
        </p:nvGraphicFramePr>
        <p:xfrm>
          <a:off x="179512" y="1196752"/>
          <a:ext cx="8784977" cy="4973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7937"/>
                <a:gridCol w="1697937"/>
                <a:gridCol w="2436170"/>
                <a:gridCol w="2952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DecryptRSA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TLS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Packet to be verified.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of the signature verification. 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SignRSA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to sign.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RSA signature using the key PrS .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SymmCipher 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TLS/RADIUS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 id and data.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Ciphered output of the input data.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Confidential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TLS/RADIUS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packet data.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confidential share of the data. 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HMAC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RADIUS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+ encrypted shared key. 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HMACMD5 of the input data.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GenAssoc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key and two big integers.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Association info + server’s public key.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GenNonce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OpenID 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big integers. 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Pseudo random nonce.</a:t>
                      </a:r>
                      <a:endParaRPr lang="en-US" sz="2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4016" y="3645024"/>
            <a:ext cx="8892480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5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37</a:t>
            </a:fld>
            <a:endParaRPr lang="en-US"/>
          </a:p>
        </p:txBody>
      </p:sp>
      <p:sp>
        <p:nvSpPr>
          <p:cNvPr id="7" name="Round Diagonal Corner Rectangle 6"/>
          <p:cNvSpPr/>
          <p:nvPr/>
        </p:nvSpPr>
        <p:spPr>
          <a:xfrm>
            <a:off x="-349944" y="116632"/>
            <a:ext cx="8594352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How to implement a trusted component?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 descr="vtpm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444" y="5157192"/>
            <a:ext cx="2062660" cy="1461159"/>
          </a:xfrm>
          <a:prstGeom prst="rect">
            <a:avLst/>
          </a:prstGeom>
        </p:spPr>
      </p:pic>
      <p:pic>
        <p:nvPicPr>
          <p:cNvPr id="10" name="Picture 9" descr="Hypervis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229200"/>
            <a:ext cx="2664296" cy="1224136"/>
          </a:xfrm>
          <a:prstGeom prst="rect">
            <a:avLst/>
          </a:prstGeom>
        </p:spPr>
      </p:pic>
      <p:pic>
        <p:nvPicPr>
          <p:cNvPr id="11" name="Picture 10" descr="ibm_logo_120x6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8064" y="5373216"/>
            <a:ext cx="576064" cy="288032"/>
          </a:xfrm>
          <a:prstGeom prst="rect">
            <a:avLst/>
          </a:prstGeom>
        </p:spPr>
      </p:pic>
      <p:pic>
        <p:nvPicPr>
          <p:cNvPr id="12" name="Picture 11" descr="LES5015A_PC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013465"/>
            <a:ext cx="1867148" cy="1867148"/>
          </a:xfrm>
          <a:prstGeom prst="rect">
            <a:avLst/>
          </a:prstGeom>
        </p:spPr>
      </p:pic>
      <p:pic>
        <p:nvPicPr>
          <p:cNvPr id="14" name="Picture 13" descr="fpga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86802"/>
            <a:ext cx="2629480" cy="1662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4056" y="1085835"/>
            <a:ext cx="882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"/>
                <a:cs typeface="Helvetica"/>
              </a:rPr>
              <a:t>A trusted component can be </a:t>
            </a:r>
            <a:r>
              <a:rPr lang="en-US" sz="2000" b="1" i="1" dirty="0" smtClean="0">
                <a:latin typeface="Helvetica"/>
                <a:cs typeface="Helvetica"/>
              </a:rPr>
              <a:t>“any” device capable of ensuring the </a:t>
            </a:r>
          </a:p>
          <a:p>
            <a:pPr algn="ctr"/>
            <a:r>
              <a:rPr lang="en-US" sz="2000" b="1" i="1" dirty="0" smtClean="0">
                <a:latin typeface="Helvetica"/>
                <a:cs typeface="Helvetica"/>
              </a:rPr>
              <a:t>data and operation confidentiality</a:t>
            </a:r>
            <a:r>
              <a:rPr lang="en-US" sz="2000" i="1" dirty="0" smtClean="0">
                <a:latin typeface="Helvetica"/>
                <a:cs typeface="Helvetica"/>
              </a:rPr>
              <a:t> of the target system/environment.</a:t>
            </a:r>
            <a:endParaRPr lang="en-US" sz="2000" i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132856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Smart Cards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132856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Intel SGX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12160" y="2132856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Tamper Resistant          a              FPGA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6512" y="4293096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A Highly </a:t>
            </a:r>
            <a:r>
              <a:rPr lang="en-US" sz="2400" dirty="0">
                <a:latin typeface="Helvetica"/>
                <a:cs typeface="Helvetica"/>
              </a:rPr>
              <a:t>Secured (shielded) </a:t>
            </a:r>
            <a:r>
              <a:rPr lang="en-US" sz="2400" dirty="0" smtClean="0">
                <a:latin typeface="Helvetica"/>
                <a:cs typeface="Helvetica"/>
              </a:rPr>
              <a:t>Computer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31840" y="4293096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Virtual TPM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(e.g. vTPM)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68144" y="4293096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Secure Hypervisor (e.g. sHyper)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22" name="Picture 21" descr="ibm_logo_120x6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04448" y="5373216"/>
            <a:ext cx="576064" cy="288032"/>
          </a:xfrm>
          <a:prstGeom prst="rect">
            <a:avLst/>
          </a:prstGeom>
        </p:spPr>
      </p:pic>
      <p:pic>
        <p:nvPicPr>
          <p:cNvPr id="23" name="Picture 22" descr="new_module_alto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36912"/>
            <a:ext cx="613633" cy="504056"/>
          </a:xfrm>
          <a:prstGeom prst="rect">
            <a:avLst/>
          </a:prstGeom>
        </p:spPr>
      </p:pic>
      <p:pic>
        <p:nvPicPr>
          <p:cNvPr id="24" name="Picture 23" descr="new_module_alto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613633" cy="504056"/>
          </a:xfrm>
          <a:prstGeom prst="rect">
            <a:avLst/>
          </a:prstGeom>
        </p:spPr>
      </p:pic>
      <p:pic>
        <p:nvPicPr>
          <p:cNvPr id="25" name="Picture 24" descr="new_module_alto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36912"/>
            <a:ext cx="613633" cy="504056"/>
          </a:xfrm>
          <a:prstGeom prst="rect">
            <a:avLst/>
          </a:prstGeom>
        </p:spPr>
      </p:pic>
      <p:pic>
        <p:nvPicPr>
          <p:cNvPr id="26" name="Picture 25" descr="new_module_alto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40968"/>
            <a:ext cx="613633" cy="504056"/>
          </a:xfrm>
          <a:prstGeom prst="rect">
            <a:avLst/>
          </a:prstGeom>
        </p:spPr>
      </p:pic>
      <p:pic>
        <p:nvPicPr>
          <p:cNvPr id="27" name="Picture 26" descr="new_module_alto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140968"/>
            <a:ext cx="613633" cy="504056"/>
          </a:xfrm>
          <a:prstGeom prst="rect">
            <a:avLst/>
          </a:prstGeom>
        </p:spPr>
      </p:pic>
      <p:pic>
        <p:nvPicPr>
          <p:cNvPr id="28" name="Picture 27" descr="new_module_alto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140968"/>
            <a:ext cx="613633" cy="504056"/>
          </a:xfrm>
          <a:prstGeom prst="rect">
            <a:avLst/>
          </a:prstGeom>
        </p:spPr>
      </p:pic>
      <p:pic>
        <p:nvPicPr>
          <p:cNvPr id="2" name="Picture 1" descr="24084851-content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67" y="2564904"/>
            <a:ext cx="2206697" cy="1368152"/>
          </a:xfrm>
          <a:prstGeom prst="rect">
            <a:avLst/>
          </a:prstGeom>
        </p:spPr>
      </p:pic>
      <p:pic>
        <p:nvPicPr>
          <p:cNvPr id="30" name="Picture 29" descr="1206565730178232941Anonymous_sim.svg.hi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720080" cy="4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0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Arrow Connector 96"/>
          <p:cNvCxnSpPr/>
          <p:nvPr/>
        </p:nvCxnSpPr>
        <p:spPr>
          <a:xfrm flipH="1" flipV="1">
            <a:off x="7919863" y="2708919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63079" y="4941168"/>
            <a:ext cx="237626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Generic resilient architecture for AAIs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Slide Number Placeholder 3"/>
          <p:cNvSpPr txBox="1">
            <a:spLocks/>
          </p:cNvSpPr>
          <p:nvPr/>
        </p:nvSpPr>
        <p:spPr>
          <a:xfrm>
            <a:off x="68308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6AF52F-8896-4173-9330-12F3AC14552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1" name="Picture 25" descr="U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65"/>
          <p:cNvSpPr txBox="1"/>
          <p:nvPr/>
        </p:nvSpPr>
        <p:spPr>
          <a:xfrm rot="19830300">
            <a:off x="1228544" y="3894536"/>
            <a:ext cx="133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Protocol 1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0580" y="3212976"/>
            <a:ext cx="133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Protocol 2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51720" y="5385410"/>
            <a:ext cx="2646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 / Application 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Device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92687" y="5385410"/>
            <a:ext cx="1866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(AAI front-end)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693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pic>
        <p:nvPicPr>
          <p:cNvPr id="7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91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6983759" y="5373216"/>
            <a:ext cx="16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AAI Replicas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(mf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79" name="Straight Arrow Connector 78"/>
          <p:cNvCxnSpPr>
            <a:stCxn id="89" idx="3"/>
            <a:endCxn id="92" idx="1"/>
          </p:cNvCxnSpPr>
          <p:nvPr/>
        </p:nvCxnSpPr>
        <p:spPr>
          <a:xfrm flipV="1">
            <a:off x="6073312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89" idx="3"/>
          </p:cNvCxnSpPr>
          <p:nvPr/>
        </p:nvCxnSpPr>
        <p:spPr>
          <a:xfrm>
            <a:off x="6073312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9" idx="3"/>
          </p:cNvCxnSpPr>
          <p:nvPr/>
        </p:nvCxnSpPr>
        <p:spPr>
          <a:xfrm>
            <a:off x="6073312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7" idx="3"/>
            <a:endCxn id="92" idx="1"/>
          </p:cNvCxnSpPr>
          <p:nvPr/>
        </p:nvCxnSpPr>
        <p:spPr>
          <a:xfrm flipV="1">
            <a:off x="6073312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7" idx="3"/>
            <a:endCxn id="98" idx="1"/>
          </p:cNvCxnSpPr>
          <p:nvPr/>
        </p:nvCxnSpPr>
        <p:spPr>
          <a:xfrm flipV="1">
            <a:off x="6073312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3"/>
          </p:cNvCxnSpPr>
          <p:nvPr/>
        </p:nvCxnSpPr>
        <p:spPr>
          <a:xfrm>
            <a:off x="6073312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847491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815407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3743399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3815407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91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95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83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67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83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8" y="5013176"/>
            <a:ext cx="488393" cy="296292"/>
          </a:xfrm>
          <a:prstGeom prst="rect">
            <a:avLst/>
          </a:prstGeom>
        </p:spPr>
      </p:pic>
      <p:pic>
        <p:nvPicPr>
          <p:cNvPr id="100" name="Picture 99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2060848"/>
            <a:ext cx="607088" cy="368300"/>
          </a:xfrm>
          <a:prstGeom prst="rect">
            <a:avLst/>
          </a:prstGeom>
        </p:spPr>
      </p:pic>
      <p:pic>
        <p:nvPicPr>
          <p:cNvPr id="101" name="Picture 100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4653136"/>
            <a:ext cx="607088" cy="368300"/>
          </a:xfrm>
          <a:prstGeom prst="rect">
            <a:avLst/>
          </a:prstGeom>
        </p:spPr>
      </p:pic>
      <p:pic>
        <p:nvPicPr>
          <p:cNvPr id="102" name="Picture 101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3356992"/>
            <a:ext cx="607088" cy="3683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 rot="18912746">
            <a:off x="5801053" y="2553091"/>
            <a:ext cx="176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SMR Protocol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61" idx="3"/>
          </p:cNvCxnSpPr>
          <p:nvPr/>
        </p:nvCxnSpPr>
        <p:spPr>
          <a:xfrm flipV="1">
            <a:off x="1079103" y="3789040"/>
            <a:ext cx="1872208" cy="1085243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16200000">
            <a:off x="7625216" y="3360050"/>
            <a:ext cx="256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AAI TCs </a:t>
            </a:r>
            <a:r>
              <a:rPr lang="en-US" sz="2000" dirty="0" smtClean="0">
                <a:latin typeface="Arial"/>
                <a:cs typeface="Arial"/>
              </a:rPr>
              <a:t>(mf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91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95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ounded Rectangular Callout 36"/>
          <p:cNvSpPr/>
          <p:nvPr/>
        </p:nvSpPr>
        <p:spPr>
          <a:xfrm>
            <a:off x="179512" y="980728"/>
            <a:ext cx="3744416" cy="1872208"/>
          </a:xfrm>
          <a:prstGeom prst="wedgeRoundRectCallout">
            <a:avLst>
              <a:gd name="adj1" fmla="val 69187"/>
              <a:gd name="adj2" fmla="val 5686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Suitable for services such as RADIUS, OpenID, Diameter, TACACS+, Kerberos, and so forth.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173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Arrow Connector 96"/>
          <p:cNvCxnSpPr/>
          <p:nvPr/>
        </p:nvCxnSpPr>
        <p:spPr>
          <a:xfrm flipH="1" flipV="1">
            <a:off x="7919863" y="2708919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63079" y="4941168"/>
            <a:ext cx="237626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Generic resilient architecture for AAIs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Slide Number Placeholder 3"/>
          <p:cNvSpPr txBox="1">
            <a:spLocks/>
          </p:cNvSpPr>
          <p:nvPr/>
        </p:nvSpPr>
        <p:spPr>
          <a:xfrm>
            <a:off x="68308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6AF52F-8896-4173-9330-12F3AC14552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1" name="Picture 25" descr="U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65"/>
          <p:cNvSpPr txBox="1"/>
          <p:nvPr/>
        </p:nvSpPr>
        <p:spPr>
          <a:xfrm rot="19830300">
            <a:off x="1228544" y="3894536"/>
            <a:ext cx="133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Protocol 1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0580" y="3212976"/>
            <a:ext cx="133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Protocol 2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51720" y="5385410"/>
            <a:ext cx="2646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 / Application 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Device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92687" y="5385410"/>
            <a:ext cx="1866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(AAI front-end)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693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pic>
        <p:nvPicPr>
          <p:cNvPr id="7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91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6983759" y="5373216"/>
            <a:ext cx="16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AAI Replicas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(mf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79" name="Straight Arrow Connector 78"/>
          <p:cNvCxnSpPr>
            <a:stCxn id="89" idx="3"/>
            <a:endCxn id="92" idx="1"/>
          </p:cNvCxnSpPr>
          <p:nvPr/>
        </p:nvCxnSpPr>
        <p:spPr>
          <a:xfrm flipV="1">
            <a:off x="6073312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89" idx="3"/>
          </p:cNvCxnSpPr>
          <p:nvPr/>
        </p:nvCxnSpPr>
        <p:spPr>
          <a:xfrm>
            <a:off x="6073312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9" idx="3"/>
          </p:cNvCxnSpPr>
          <p:nvPr/>
        </p:nvCxnSpPr>
        <p:spPr>
          <a:xfrm>
            <a:off x="6073312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7" idx="3"/>
            <a:endCxn id="92" idx="1"/>
          </p:cNvCxnSpPr>
          <p:nvPr/>
        </p:nvCxnSpPr>
        <p:spPr>
          <a:xfrm flipV="1">
            <a:off x="6073312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7" idx="3"/>
            <a:endCxn id="98" idx="1"/>
          </p:cNvCxnSpPr>
          <p:nvPr/>
        </p:nvCxnSpPr>
        <p:spPr>
          <a:xfrm flipV="1">
            <a:off x="6073312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3"/>
          </p:cNvCxnSpPr>
          <p:nvPr/>
        </p:nvCxnSpPr>
        <p:spPr>
          <a:xfrm>
            <a:off x="6073312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847491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815407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3743399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3815407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91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95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83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67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83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8" y="5013176"/>
            <a:ext cx="488393" cy="296292"/>
          </a:xfrm>
          <a:prstGeom prst="rect">
            <a:avLst/>
          </a:prstGeom>
        </p:spPr>
      </p:pic>
      <p:pic>
        <p:nvPicPr>
          <p:cNvPr id="100" name="Picture 99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2060848"/>
            <a:ext cx="607088" cy="368300"/>
          </a:xfrm>
          <a:prstGeom prst="rect">
            <a:avLst/>
          </a:prstGeom>
        </p:spPr>
      </p:pic>
      <p:pic>
        <p:nvPicPr>
          <p:cNvPr id="101" name="Picture 100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4653136"/>
            <a:ext cx="607088" cy="368300"/>
          </a:xfrm>
          <a:prstGeom prst="rect">
            <a:avLst/>
          </a:prstGeom>
        </p:spPr>
      </p:pic>
      <p:pic>
        <p:nvPicPr>
          <p:cNvPr id="102" name="Picture 101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3356992"/>
            <a:ext cx="607088" cy="3683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 rot="18912746">
            <a:off x="5801053" y="2553091"/>
            <a:ext cx="176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SMR Protocol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61" idx="3"/>
          </p:cNvCxnSpPr>
          <p:nvPr/>
        </p:nvCxnSpPr>
        <p:spPr>
          <a:xfrm flipV="1">
            <a:off x="1079103" y="3789040"/>
            <a:ext cx="1872208" cy="1085243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16200000">
            <a:off x="7625216" y="3360050"/>
            <a:ext cx="256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AAI TCs </a:t>
            </a:r>
            <a:r>
              <a:rPr lang="en-US" sz="2000" dirty="0" smtClean="0">
                <a:latin typeface="Arial"/>
                <a:cs typeface="Arial"/>
              </a:rPr>
              <a:t>(mf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91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95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ounded Rectangular Callout 39"/>
          <p:cNvSpPr/>
          <p:nvPr/>
        </p:nvSpPr>
        <p:spPr>
          <a:xfrm>
            <a:off x="179512" y="1052736"/>
            <a:ext cx="2880320" cy="1368152"/>
          </a:xfrm>
          <a:prstGeom prst="wedgeRoundRectCallout">
            <a:avLst>
              <a:gd name="adj1" fmla="val 35676"/>
              <a:gd name="adj2" fmla="val 19191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Protocol-specific connection between elements</a:t>
            </a:r>
            <a:endParaRPr lang="en-US" sz="2400" dirty="0"/>
          </a:p>
        </p:txBody>
      </p:sp>
      <p:cxnSp>
        <p:nvCxnSpPr>
          <p:cNvPr id="41" name="Straight Arrow Connector 40"/>
          <p:cNvCxnSpPr>
            <a:stCxn id="61" idx="3"/>
            <a:endCxn id="89" idx="1"/>
          </p:cNvCxnSpPr>
          <p:nvPr/>
        </p:nvCxnSpPr>
        <p:spPr>
          <a:xfrm flipV="1">
            <a:off x="1079103" y="3692612"/>
            <a:ext cx="4392488" cy="1181671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8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Authentication &amp; Authorization Infra (AAI)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8157" y="1124744"/>
            <a:ext cx="6392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 typical Authentication &amp; Authorization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rchitecture in an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nterprise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etwork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2" name="Picture 68" descr="Wireless Router, Added 04/20/2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 descr="6705AccessSv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5" descr="UPC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2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23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11960" y="4521314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5197" y="4521314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1331640" y="2348880"/>
            <a:ext cx="2448272" cy="1368152"/>
          </a:xfrm>
          <a:prstGeom prst="wedgeRoundRectCallout">
            <a:avLst>
              <a:gd name="adj1" fmla="val -68628"/>
              <a:gd name="adj2" fmla="val 10527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Credential </a:t>
            </a:r>
          </a:p>
          <a:p>
            <a:pPr algn="ctr"/>
            <a:r>
              <a:rPr lang="en-US" sz="2400" dirty="0" smtClean="0"/>
              <a:t>theft</a:t>
            </a:r>
            <a:endParaRPr lang="en-US" sz="2400" dirty="0"/>
          </a:p>
        </p:txBody>
      </p:sp>
      <p:pic>
        <p:nvPicPr>
          <p:cNvPr id="27" name="Picture 26" descr="ryanlerch_skull_and_crossbones_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46" y="3212976"/>
            <a:ext cx="429557" cy="4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8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Arrow Connector 96"/>
          <p:cNvCxnSpPr/>
          <p:nvPr/>
        </p:nvCxnSpPr>
        <p:spPr>
          <a:xfrm flipH="1" flipV="1">
            <a:off x="7919863" y="2708919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63079" y="4941168"/>
            <a:ext cx="237626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Generic resilient architecture for AAIs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Slide Number Placeholder 3"/>
          <p:cNvSpPr txBox="1">
            <a:spLocks/>
          </p:cNvSpPr>
          <p:nvPr/>
        </p:nvSpPr>
        <p:spPr>
          <a:xfrm>
            <a:off x="68308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6AF52F-8896-4173-9330-12F3AC14552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1" name="Picture 25" descr="U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65"/>
          <p:cNvSpPr txBox="1"/>
          <p:nvPr/>
        </p:nvSpPr>
        <p:spPr>
          <a:xfrm rot="19830300">
            <a:off x="1228544" y="3894536"/>
            <a:ext cx="133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Protocol 1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0580" y="3212976"/>
            <a:ext cx="133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Protocol 2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51720" y="5385410"/>
            <a:ext cx="2646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 / Application 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Device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92687" y="5385410"/>
            <a:ext cx="1866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(AAI front-end)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693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cxnSp>
        <p:nvCxnSpPr>
          <p:cNvPr id="71" name="Elbow Connector 70"/>
          <p:cNvCxnSpPr>
            <a:stCxn id="91" idx="0"/>
            <a:endCxn id="92" idx="0"/>
          </p:cNvCxnSpPr>
          <p:nvPr/>
        </p:nvCxnSpPr>
        <p:spPr>
          <a:xfrm rot="5400000" flipH="1" flipV="1">
            <a:off x="4966883" y="290644"/>
            <a:ext cx="1224136" cy="4476513"/>
          </a:xfrm>
          <a:prstGeom prst="bentConnector3">
            <a:avLst>
              <a:gd name="adj1" fmla="val 118674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63479" y="1268760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7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91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6983759" y="5373216"/>
            <a:ext cx="16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AAI Replicas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(mf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79" name="Straight Arrow Connector 78"/>
          <p:cNvCxnSpPr>
            <a:stCxn id="89" idx="3"/>
            <a:endCxn id="92" idx="1"/>
          </p:cNvCxnSpPr>
          <p:nvPr/>
        </p:nvCxnSpPr>
        <p:spPr>
          <a:xfrm flipV="1">
            <a:off x="6073312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89" idx="3"/>
          </p:cNvCxnSpPr>
          <p:nvPr/>
        </p:nvCxnSpPr>
        <p:spPr>
          <a:xfrm>
            <a:off x="6073312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9" idx="3"/>
          </p:cNvCxnSpPr>
          <p:nvPr/>
        </p:nvCxnSpPr>
        <p:spPr>
          <a:xfrm>
            <a:off x="6073312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7" idx="3"/>
            <a:endCxn id="92" idx="1"/>
          </p:cNvCxnSpPr>
          <p:nvPr/>
        </p:nvCxnSpPr>
        <p:spPr>
          <a:xfrm flipV="1">
            <a:off x="6073312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7" idx="3"/>
            <a:endCxn id="98" idx="1"/>
          </p:cNvCxnSpPr>
          <p:nvPr/>
        </p:nvCxnSpPr>
        <p:spPr>
          <a:xfrm flipV="1">
            <a:off x="6073312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3"/>
          </p:cNvCxnSpPr>
          <p:nvPr/>
        </p:nvCxnSpPr>
        <p:spPr>
          <a:xfrm>
            <a:off x="6073312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847491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815407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3743399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3815407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91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95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83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67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4" descr="6705AccessSv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83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8" y="5013176"/>
            <a:ext cx="488393" cy="296292"/>
          </a:xfrm>
          <a:prstGeom prst="rect">
            <a:avLst/>
          </a:prstGeom>
        </p:spPr>
      </p:pic>
      <p:pic>
        <p:nvPicPr>
          <p:cNvPr id="100" name="Picture 99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2060848"/>
            <a:ext cx="607088" cy="368300"/>
          </a:xfrm>
          <a:prstGeom prst="rect">
            <a:avLst/>
          </a:prstGeom>
        </p:spPr>
      </p:pic>
      <p:pic>
        <p:nvPicPr>
          <p:cNvPr id="101" name="Picture 100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4653136"/>
            <a:ext cx="607088" cy="368300"/>
          </a:xfrm>
          <a:prstGeom prst="rect">
            <a:avLst/>
          </a:prstGeom>
        </p:spPr>
      </p:pic>
      <p:pic>
        <p:nvPicPr>
          <p:cNvPr id="102" name="Picture 101" descr="1206565730178232941Anonymous_sim.svg.h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3356992"/>
            <a:ext cx="607088" cy="3683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 rot="18912746">
            <a:off x="5801053" y="2553091"/>
            <a:ext cx="176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SMR Protocol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61" idx="3"/>
          </p:cNvCxnSpPr>
          <p:nvPr/>
        </p:nvCxnSpPr>
        <p:spPr>
          <a:xfrm flipV="1">
            <a:off x="1079103" y="3789040"/>
            <a:ext cx="1872208" cy="1085243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16200000">
            <a:off x="7625216" y="3360050"/>
            <a:ext cx="256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AAI TCs </a:t>
            </a:r>
            <a:r>
              <a:rPr lang="en-US" sz="2000" dirty="0" smtClean="0">
                <a:latin typeface="Arial"/>
                <a:cs typeface="Arial"/>
              </a:rPr>
              <a:t>(mf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91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95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ounded Rectangular Callout 39"/>
          <p:cNvSpPr/>
          <p:nvPr/>
        </p:nvSpPr>
        <p:spPr>
          <a:xfrm>
            <a:off x="179512" y="1052736"/>
            <a:ext cx="2880320" cy="1368152"/>
          </a:xfrm>
          <a:prstGeom prst="wedgeRoundRectCallout">
            <a:avLst>
              <a:gd name="adj1" fmla="val 57497"/>
              <a:gd name="adj2" fmla="val 792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Protocol-specific shared secrets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702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Arrow Connector 96"/>
          <p:cNvCxnSpPr/>
          <p:nvPr/>
        </p:nvCxnSpPr>
        <p:spPr>
          <a:xfrm flipH="1" flipV="1">
            <a:off x="7919863" y="2708919"/>
            <a:ext cx="1" cy="1872209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63079" y="4941168"/>
            <a:ext cx="237626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Generic resilient architecture for AAIs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91071" y="908720"/>
            <a:ext cx="3384376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Trusted Third Party (TTP)</a:t>
            </a:r>
            <a:endParaRPr lang="en-US" sz="2000" dirty="0"/>
          </a:p>
        </p:txBody>
      </p:sp>
      <p:cxnSp>
        <p:nvCxnSpPr>
          <p:cNvPr id="13" name="Elbow Connector 12"/>
          <p:cNvCxnSpPr>
            <a:stCxn id="11" idx="3"/>
            <a:endCxn id="100" idx="0"/>
          </p:cNvCxnSpPr>
          <p:nvPr/>
        </p:nvCxnSpPr>
        <p:spPr>
          <a:xfrm>
            <a:off x="4175447" y="1196752"/>
            <a:ext cx="4263984" cy="864096"/>
          </a:xfrm>
          <a:prstGeom prst="bentConnector2">
            <a:avLst/>
          </a:prstGeom>
          <a:ln w="3810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Slide Number Placeholder 3"/>
          <p:cNvSpPr txBox="1">
            <a:spLocks/>
          </p:cNvSpPr>
          <p:nvPr/>
        </p:nvSpPr>
        <p:spPr>
          <a:xfrm>
            <a:off x="68308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6AF52F-8896-4173-9330-12F3AC14552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9830300">
            <a:off x="1228544" y="3894536"/>
            <a:ext cx="133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Protocol 1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0580" y="3212976"/>
            <a:ext cx="133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Protocol 2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51720" y="5385410"/>
            <a:ext cx="2646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 / Application 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Device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92687" y="5385410"/>
            <a:ext cx="1866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(AAI front-end)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71" name="Elbow Connector 70"/>
          <p:cNvCxnSpPr>
            <a:stCxn id="91" idx="0"/>
            <a:endCxn id="92" idx="0"/>
          </p:cNvCxnSpPr>
          <p:nvPr/>
        </p:nvCxnSpPr>
        <p:spPr>
          <a:xfrm rot="5400000" flipH="1" flipV="1">
            <a:off x="4966883" y="290644"/>
            <a:ext cx="1224136" cy="4476513"/>
          </a:xfrm>
          <a:prstGeom prst="bentConnector3">
            <a:avLst>
              <a:gd name="adj1" fmla="val 118674"/>
            </a:avLst>
          </a:prstGeom>
          <a:ln w="57150" cmpd="sng">
            <a:solidFill>
              <a:srgbClr val="008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63479" y="1268760"/>
            <a:ext cx="17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Shared secret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77" name="Picture 21" descr="15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91" y="4532287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6983759" y="5373216"/>
            <a:ext cx="16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AAI Replicas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(mf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79" name="Straight Arrow Connector 78"/>
          <p:cNvCxnSpPr>
            <a:stCxn id="89" idx="3"/>
            <a:endCxn id="92" idx="1"/>
          </p:cNvCxnSpPr>
          <p:nvPr/>
        </p:nvCxnSpPr>
        <p:spPr>
          <a:xfrm flipV="1">
            <a:off x="6073312" y="2356570"/>
            <a:ext cx="1302571" cy="1336042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89" idx="3"/>
          </p:cNvCxnSpPr>
          <p:nvPr/>
        </p:nvCxnSpPr>
        <p:spPr>
          <a:xfrm>
            <a:off x="6073312" y="3692612"/>
            <a:ext cx="1414503" cy="2442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9" idx="3"/>
          </p:cNvCxnSpPr>
          <p:nvPr/>
        </p:nvCxnSpPr>
        <p:spPr>
          <a:xfrm>
            <a:off x="6073312" y="3692612"/>
            <a:ext cx="1342495" cy="1320564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7" idx="3"/>
            <a:endCxn id="92" idx="1"/>
          </p:cNvCxnSpPr>
          <p:nvPr/>
        </p:nvCxnSpPr>
        <p:spPr>
          <a:xfrm flipV="1">
            <a:off x="6073312" y="2356570"/>
            <a:ext cx="1302571" cy="2560178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7" idx="3"/>
            <a:endCxn id="98" idx="1"/>
          </p:cNvCxnSpPr>
          <p:nvPr/>
        </p:nvCxnSpPr>
        <p:spPr>
          <a:xfrm flipV="1">
            <a:off x="6073312" y="3652714"/>
            <a:ext cx="1302571" cy="126403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3"/>
          </p:cNvCxnSpPr>
          <p:nvPr/>
        </p:nvCxnSpPr>
        <p:spPr>
          <a:xfrm>
            <a:off x="6073312" y="4916748"/>
            <a:ext cx="1558519" cy="24420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847491" y="4953362"/>
            <a:ext cx="1656184" cy="0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815407" y="3717032"/>
            <a:ext cx="1872208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3743399" y="3717032"/>
            <a:ext cx="1800200" cy="1224136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3815407" y="3789040"/>
            <a:ext cx="1688268" cy="1100004"/>
          </a:xfrm>
          <a:prstGeom prst="straightConnector1">
            <a:avLst/>
          </a:prstGeom>
          <a:ln w="76200" cmpd="sng">
            <a:solidFill>
              <a:srgbClr val="7F7F7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21" descr="15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91" y="3308151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95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4" descr="6705AccessSv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83" y="1916832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4" descr="6705AccessSv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67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5" name="Elbow Connector 94"/>
          <p:cNvCxnSpPr/>
          <p:nvPr/>
        </p:nvCxnSpPr>
        <p:spPr>
          <a:xfrm rot="5400000" flipH="1" flipV="1">
            <a:off x="4408620" y="1462081"/>
            <a:ext cx="72008" cy="7774649"/>
          </a:xfrm>
          <a:prstGeom prst="bentConnector3">
            <a:avLst>
              <a:gd name="adj1" fmla="val -1916555"/>
            </a:avLst>
          </a:prstGeom>
          <a:ln w="38100" cmpd="sng">
            <a:solidFill>
              <a:srgbClr val="00800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116476" y="6381328"/>
            <a:ext cx="125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EAP-TLS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98" name="Picture 14" descr="6705AccessSv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83" y="321297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1206565730178232941Anonymous_sim.svg.h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2060848"/>
            <a:ext cx="607088" cy="368300"/>
          </a:xfrm>
          <a:prstGeom prst="rect">
            <a:avLst/>
          </a:prstGeom>
        </p:spPr>
      </p:pic>
      <p:pic>
        <p:nvPicPr>
          <p:cNvPr id="101" name="Picture 100" descr="1206565730178232941Anonymous_sim.svg.h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4653136"/>
            <a:ext cx="607088" cy="368300"/>
          </a:xfrm>
          <a:prstGeom prst="rect">
            <a:avLst/>
          </a:prstGeom>
        </p:spPr>
      </p:pic>
      <p:pic>
        <p:nvPicPr>
          <p:cNvPr id="102" name="Picture 101" descr="1206565730178232941Anonymous_sim.svg.h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7" y="3356992"/>
            <a:ext cx="607088" cy="3683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 rot="18912746">
            <a:off x="5801053" y="2553091"/>
            <a:ext cx="176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SMR Protocol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61" idx="3"/>
          </p:cNvCxnSpPr>
          <p:nvPr/>
        </p:nvCxnSpPr>
        <p:spPr>
          <a:xfrm flipV="1">
            <a:off x="1079103" y="3789040"/>
            <a:ext cx="1872208" cy="1085243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16200000">
            <a:off x="7625216" y="3360050"/>
            <a:ext cx="256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AAI TCs </a:t>
            </a:r>
            <a:r>
              <a:rPr lang="en-US" sz="2000" dirty="0" smtClean="0">
                <a:latin typeface="Arial"/>
                <a:cs typeface="Arial"/>
              </a:rPr>
              <a:t>(mf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91" name="Picture 68" descr="Wireless Router, Added 04/20/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95" y="314096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5" descr="UP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94693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pic>
        <p:nvPicPr>
          <p:cNvPr id="99" name="Picture 98" descr="1206565730178232941Anonymous_sim.svg.h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8" y="5013176"/>
            <a:ext cx="488393" cy="296292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11" idx="1"/>
            <a:endCxn id="99" idx="0"/>
          </p:cNvCxnSpPr>
          <p:nvPr/>
        </p:nvCxnSpPr>
        <p:spPr>
          <a:xfrm rot="10800000" flipV="1">
            <a:off x="546875" y="1196752"/>
            <a:ext cx="244196" cy="3816424"/>
          </a:xfrm>
          <a:prstGeom prst="bentConnector2">
            <a:avLst/>
          </a:prstGeom>
          <a:ln w="3810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2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Outline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9552" y="2348880"/>
            <a:ext cx="8064896" cy="792088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Our Solution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52" y="1268760"/>
            <a:ext cx="8064896" cy="79208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Goals &amp; Challenges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552" y="3429000"/>
            <a:ext cx="8064896" cy="792088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>
                <a:solidFill>
                  <a:srgbClr val="000000"/>
                </a:solidFill>
              </a:rPr>
              <a:t>Intrusion-Tolerant AAIs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9552" y="5733256"/>
            <a:ext cx="8064896" cy="792088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Conclusion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552" y="4581128"/>
            <a:ext cx="8064896" cy="792088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Evaluation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9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Resilient RADIUS architecture</a:t>
            </a:r>
          </a:p>
        </p:txBody>
      </p:sp>
      <p:sp>
        <p:nvSpPr>
          <p:cNvPr id="60" name="Slide Number Placeholder 3"/>
          <p:cNvSpPr txBox="1">
            <a:spLocks/>
          </p:cNvSpPr>
          <p:nvPr/>
        </p:nvSpPr>
        <p:spPr>
          <a:xfrm>
            <a:off x="68308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6AF52F-8896-4173-9330-12F3AC14552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275064" y="4149080"/>
            <a:ext cx="1253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801.1X/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EAP-TLS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19264" y="5373216"/>
            <a:ext cx="2009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Network Access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 (NAS)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90640" y="5385410"/>
            <a:ext cx="119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35896" y="2348880"/>
            <a:ext cx="306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Symmetric shared secret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35418" y="5373216"/>
            <a:ext cx="2208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Resilient RADIUS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(3f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5904657" y="4869160"/>
            <a:ext cx="1979711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61" y="2477517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045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61" y="3485629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9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65" y="2621533"/>
            <a:ext cx="607088" cy="368300"/>
          </a:xfrm>
          <a:prstGeom prst="rect">
            <a:avLst/>
          </a:prstGeom>
        </p:spPr>
      </p:pic>
      <p:pic>
        <p:nvPicPr>
          <p:cNvPr id="101" name="Picture 100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65" y="4653136"/>
            <a:ext cx="607088" cy="368300"/>
          </a:xfrm>
          <a:prstGeom prst="rect">
            <a:avLst/>
          </a:prstGeom>
        </p:spPr>
      </p:pic>
      <p:pic>
        <p:nvPicPr>
          <p:cNvPr id="102" name="Picture 101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65" y="3629645"/>
            <a:ext cx="607088" cy="368300"/>
          </a:xfrm>
          <a:prstGeom prst="rect">
            <a:avLst/>
          </a:prstGeom>
        </p:spPr>
      </p:pic>
      <p:cxnSp>
        <p:nvCxnSpPr>
          <p:cNvPr id="109" name="Straight Arrow Connector 108"/>
          <p:cNvCxnSpPr/>
          <p:nvPr/>
        </p:nvCxnSpPr>
        <p:spPr>
          <a:xfrm>
            <a:off x="863080" y="4869160"/>
            <a:ext cx="2232248" cy="1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671392" y="4869160"/>
            <a:ext cx="2232248" cy="1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84" y="4157464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84" y="4309864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1" descr="158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149080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1" descr="158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488" y="4301480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1" descr="158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888" y="4453880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5" descr="UP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-36512" y="5373216"/>
            <a:ext cx="138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Supplicant</a:t>
            </a:r>
          </a:p>
        </p:txBody>
      </p:sp>
      <p:pic>
        <p:nvPicPr>
          <p:cNvPr id="99" name="Picture 98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6" y="5013176"/>
            <a:ext cx="488393" cy="29629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011633" y="4149080"/>
            <a:ext cx="1253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EAP-TLS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07173" y="3853497"/>
            <a:ext cx="1253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SMR/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EAP-TLS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48264" y="1124744"/>
            <a:ext cx="2159224" cy="5112568"/>
          </a:xfrm>
          <a:prstGeom prst="roundRect">
            <a:avLst/>
          </a:prstGeom>
          <a:noFill/>
          <a:ln w="38100" cmpd="sng">
            <a:prstDash val="sys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Elbow Connector 70"/>
          <p:cNvCxnSpPr>
            <a:stCxn id="90" idx="0"/>
          </p:cNvCxnSpPr>
          <p:nvPr/>
        </p:nvCxnSpPr>
        <p:spPr>
          <a:xfrm rot="5400000" flipH="1" flipV="1">
            <a:off x="4442657" y="1499455"/>
            <a:ext cx="1224136" cy="3787082"/>
          </a:xfrm>
          <a:prstGeom prst="bentConnector2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469405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40" y="1613421"/>
            <a:ext cx="607088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2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Resilient RADIUS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communications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Slide Number Placeholder 3"/>
          <p:cNvSpPr txBox="1">
            <a:spLocks/>
          </p:cNvSpPr>
          <p:nvPr/>
        </p:nvSpPr>
        <p:spPr>
          <a:xfrm>
            <a:off x="6830888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6AF52F-8896-4173-9330-12F3AC14552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045779" y="2296766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97480" y="2296766"/>
            <a:ext cx="109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 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799686" y="2296766"/>
            <a:ext cx="10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  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Replicas</a:t>
            </a:r>
          </a:p>
        </p:txBody>
      </p:sp>
      <p:pic>
        <p:nvPicPr>
          <p:cNvPr id="93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069" y="1124745"/>
            <a:ext cx="758079" cy="75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00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442" y="1404393"/>
            <a:ext cx="803222" cy="487288"/>
          </a:xfrm>
          <a:prstGeom prst="rect">
            <a:avLst/>
          </a:prstGeom>
        </p:spPr>
      </p:pic>
      <p:pic>
        <p:nvPicPr>
          <p:cNvPr id="90" name="Picture 68" descr="Wireless Router, Added 04/20/2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95" y="1345853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1" descr="158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88" y="1527845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5" descr="UP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5" y="1288654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-36512" y="2298714"/>
            <a:ext cx="12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Supplicant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9" name="Picture 98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7" y="1938674"/>
            <a:ext cx="488393" cy="296292"/>
          </a:xfrm>
          <a:prstGeom prst="rect">
            <a:avLst/>
          </a:prstGeom>
        </p:spPr>
      </p:pic>
      <p:pic>
        <p:nvPicPr>
          <p:cNvPr id="31" name="Picture 30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42" y="1556793"/>
            <a:ext cx="803222" cy="487288"/>
          </a:xfrm>
          <a:prstGeom prst="rect">
            <a:avLst/>
          </a:prstGeom>
        </p:spPr>
      </p:pic>
      <p:pic>
        <p:nvPicPr>
          <p:cNvPr id="32" name="Picture 31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242" y="1709193"/>
            <a:ext cx="803222" cy="487288"/>
          </a:xfrm>
          <a:prstGeom prst="rect">
            <a:avLst/>
          </a:prstGeom>
        </p:spPr>
      </p:pic>
      <p:pic>
        <p:nvPicPr>
          <p:cNvPr id="33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69" y="1277145"/>
            <a:ext cx="758079" cy="75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69" y="1429545"/>
            <a:ext cx="758079" cy="75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469242" y="2296766"/>
            <a:ext cx="149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Trusted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omponents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376209" y="980728"/>
            <a:ext cx="3671392" cy="5492501"/>
          </a:xfrm>
          <a:prstGeom prst="roundRect">
            <a:avLst/>
          </a:prstGeom>
          <a:noFill/>
          <a:ln w="38100" cmpd="sng">
            <a:prstDash val="sys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8328537" y="3088854"/>
            <a:ext cx="0" cy="3528392"/>
          </a:xfrm>
          <a:prstGeom prst="line">
            <a:avLst/>
          </a:prstGeom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384321" y="3088854"/>
            <a:ext cx="0" cy="3528392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368097" y="3088854"/>
            <a:ext cx="0" cy="3528392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23881" y="3088854"/>
            <a:ext cx="0" cy="3528392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51673" y="3088854"/>
            <a:ext cx="0" cy="3528392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1673" y="3232870"/>
            <a:ext cx="1872208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423881" y="3304878"/>
            <a:ext cx="194421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368097" y="3376886"/>
            <a:ext cx="2016224" cy="0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84321" y="3808934"/>
            <a:ext cx="1944216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032393" y="4024958"/>
            <a:ext cx="1296144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368097" y="4457006"/>
            <a:ext cx="2016224" cy="0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36249" y="3520902"/>
            <a:ext cx="1296144" cy="7920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BFT</a:t>
            </a:r>
          </a:p>
          <a:p>
            <a:pPr algn="ctr"/>
            <a:r>
              <a:rPr lang="en-US" dirty="0" smtClean="0"/>
              <a:t>Agreement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2423881" y="4529014"/>
            <a:ext cx="194421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51673" y="4601022"/>
            <a:ext cx="1872208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39765" y="2872830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801.1X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804357" y="2944838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00145" y="3016846"/>
            <a:ext cx="131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BFT-SMR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32393" y="3408824"/>
            <a:ext cx="125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EAP-TLS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551673" y="5033070"/>
            <a:ext cx="1872208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2423881" y="5105078"/>
            <a:ext cx="194421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4368097" y="5177086"/>
            <a:ext cx="2016224" cy="0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384321" y="5609134"/>
            <a:ext cx="1944216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7032393" y="5825158"/>
            <a:ext cx="1296144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4368097" y="6257206"/>
            <a:ext cx="2016224" cy="0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5736249" y="5321102"/>
            <a:ext cx="1296144" cy="7920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BFT</a:t>
            </a:r>
          </a:p>
          <a:p>
            <a:pPr algn="ctr"/>
            <a:r>
              <a:rPr lang="en-US" dirty="0" smtClean="0"/>
              <a:t>Agreement</a:t>
            </a:r>
            <a:endParaRPr lang="en-US" dirty="0"/>
          </a:p>
        </p:txBody>
      </p:sp>
      <p:cxnSp>
        <p:nvCxnSpPr>
          <p:cNvPr id="126" name="Straight Arrow Connector 125"/>
          <p:cNvCxnSpPr/>
          <p:nvPr/>
        </p:nvCxnSpPr>
        <p:spPr>
          <a:xfrm flipH="1">
            <a:off x="2423881" y="6329214"/>
            <a:ext cx="194421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551673" y="6401222"/>
            <a:ext cx="1872208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039765" y="4673030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801.1X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804357" y="4745038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800145" y="4817046"/>
            <a:ext cx="131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BFT-SMR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32393" y="5209024"/>
            <a:ext cx="125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EAP-TLS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51" name="Picture 14" descr="6705AccessS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69" y="1581945"/>
            <a:ext cx="758079" cy="75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1206565730178232941Anonymous_sim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42" y="1861593"/>
            <a:ext cx="803222" cy="4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20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Resilient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OpenID architecture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Slide Number Placeholder 3"/>
          <p:cNvSpPr txBox="1">
            <a:spLocks/>
          </p:cNvSpPr>
          <p:nvPr/>
        </p:nvSpPr>
        <p:spPr>
          <a:xfrm>
            <a:off x="68308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6AF52F-8896-4173-9330-12F3AC14552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18632658">
            <a:off x="715474" y="3184136"/>
            <a:ext cx="176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HTTP/HTTPS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OpenID 2.0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54932" y="1052736"/>
            <a:ext cx="2069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 Provider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(Relying Party)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77998" y="5445224"/>
            <a:ext cx="2123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Resilient OpenID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(3f</a:t>
            </a:r>
            <a:r>
              <a:rPr lang="en-US" sz="2000" baseline="-25000" dirty="0" smtClean="0">
                <a:latin typeface="Arial"/>
                <a:cs typeface="Arial"/>
              </a:rPr>
              <a:t>R</a:t>
            </a:r>
            <a:r>
              <a:rPr lang="en-US" sz="2000" dirty="0" smtClean="0"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5904657" y="4941168"/>
            <a:ext cx="1979711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863080" y="2708920"/>
            <a:ext cx="1980728" cy="2232248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347864" y="2636912"/>
            <a:ext cx="2411760" cy="2304257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868144" y="3925505"/>
            <a:ext cx="18389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SMR/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HTTP/HTTPS/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OpenID 2.0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788024" y="1124744"/>
            <a:ext cx="4319464" cy="5328592"/>
          </a:xfrm>
          <a:prstGeom prst="roundRect">
            <a:avLst/>
          </a:prstGeom>
          <a:noFill/>
          <a:ln w="38100" cmpd="sng">
            <a:prstDash val="sys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060848"/>
            <a:ext cx="85248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68" y="2213248"/>
            <a:ext cx="85248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68" y="2365648"/>
            <a:ext cx="85248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Arrow Connector 35"/>
          <p:cNvCxnSpPr/>
          <p:nvPr/>
        </p:nvCxnSpPr>
        <p:spPr>
          <a:xfrm>
            <a:off x="827584" y="4941168"/>
            <a:ext cx="5040560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2751324">
            <a:off x="3765842" y="3019182"/>
            <a:ext cx="176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HTTP/HTTPS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OpenID 2.0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23728" y="4941168"/>
            <a:ext cx="176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HTTP/HTTPS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OpenID 2.0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 rot="18632658">
            <a:off x="1689664" y="3601448"/>
            <a:ext cx="8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tep 1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 rot="2615762">
            <a:off x="3223235" y="3416667"/>
            <a:ext cx="182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steps 2, 3 and 6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81245" y="4571836"/>
            <a:ext cx="157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teps 4 and 5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04048" y="1412776"/>
            <a:ext cx="2123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Resilient OpenID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Identity Provider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04048" y="5373216"/>
            <a:ext cx="119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OpenID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Gateway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(f</a:t>
            </a:r>
            <a:r>
              <a:rPr lang="en-US" sz="2000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+ 1)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77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21088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48" y="4373488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1" descr="15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848" y="4525888"/>
            <a:ext cx="601721" cy="7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4" descr="6705AccessSv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61" y="2477517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4" descr="6705AccessSv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045" y="4493741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4" descr="6705AccessSv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61" y="3485629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1206565730178232941Anonymous_sim.svg.h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65" y="2621533"/>
            <a:ext cx="607088" cy="368300"/>
          </a:xfrm>
          <a:prstGeom prst="rect">
            <a:avLst/>
          </a:prstGeom>
        </p:spPr>
      </p:pic>
      <p:pic>
        <p:nvPicPr>
          <p:cNvPr id="40" name="Picture 39" descr="1206565730178232941Anonymous_sim.svg.h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65" y="4653136"/>
            <a:ext cx="607088" cy="368300"/>
          </a:xfrm>
          <a:prstGeom prst="rect">
            <a:avLst/>
          </a:prstGeom>
        </p:spPr>
      </p:pic>
      <p:pic>
        <p:nvPicPr>
          <p:cNvPr id="47" name="Picture 46" descr="1206565730178232941Anonymous_sim.svg.h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65" y="3629645"/>
            <a:ext cx="607088" cy="368300"/>
          </a:xfrm>
          <a:prstGeom prst="rect">
            <a:avLst/>
          </a:prstGeom>
        </p:spPr>
      </p:pic>
      <p:pic>
        <p:nvPicPr>
          <p:cNvPr id="48" name="Picture 14" descr="6705AccessSv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469405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1206565730178232941Anonymous_sim.svg.h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40" y="1613421"/>
            <a:ext cx="607088" cy="368300"/>
          </a:xfrm>
          <a:prstGeom prst="rect">
            <a:avLst/>
          </a:prstGeom>
        </p:spPr>
      </p:pic>
      <p:pic>
        <p:nvPicPr>
          <p:cNvPr id="61" name="Picture 25" descr="UP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3" y="4221088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41274" y="5231148"/>
            <a:ext cx="1434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Client/Web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Browser</a:t>
            </a:r>
          </a:p>
        </p:txBody>
      </p:sp>
      <p:pic>
        <p:nvPicPr>
          <p:cNvPr id="99" name="Picture 98" descr="1206565730178232941Anonymous_sim.svg.h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5" y="4871108"/>
            <a:ext cx="488393" cy="2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1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46</a:t>
            </a:fld>
            <a:endParaRPr lang="en-US"/>
          </a:p>
        </p:txBody>
      </p:sp>
      <p:sp>
        <p:nvSpPr>
          <p:cNvPr id="5" name="Round Diagonal Corner Rectangle 4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Resilient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OpenID communications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CommunicationsOpenI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21" y="836712"/>
            <a:ext cx="8439043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Outline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9552" y="2348880"/>
            <a:ext cx="8064896" cy="792088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Our Solution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52" y="1268760"/>
            <a:ext cx="8064896" cy="79208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Goals &amp; Challenges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552" y="3429000"/>
            <a:ext cx="8064896" cy="792088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>
                <a:solidFill>
                  <a:srgbClr val="000000"/>
                </a:solidFill>
              </a:rPr>
              <a:t>Intrusion-Tolerant AAIs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9552" y="5733256"/>
            <a:ext cx="8064896" cy="792088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Conclusion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552" y="4581128"/>
            <a:ext cx="8064896" cy="792088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Evaluation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6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Resilient RADIUS </a:t>
            </a:r>
            <a:r>
              <a:rPr lang="en-US" sz="3200" b="1" dirty="0" err="1" smtClean="0">
                <a:solidFill>
                  <a:schemeClr val="bg1">
                    <a:lumMod val="95000"/>
                  </a:schemeClr>
                </a:solidFill>
              </a:rPr>
              <a:t>vs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FreeRADIUS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992" y="951111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Environment / Configuration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263977" y="4653136"/>
            <a:ext cx="14962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Resilient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7 machines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2636912"/>
            <a:ext cx="1681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FreeRADIUS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3 machines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128832"/>
              </p:ext>
            </p:extLst>
          </p:nvPr>
        </p:nvGraphicFramePr>
        <p:xfrm>
          <a:off x="5652120" y="1484784"/>
          <a:ext cx="2376264" cy="9650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80"/>
                <a:gridCol w="792088"/>
                <a:gridCol w="864096"/>
              </a:tblGrid>
              <a:tr h="51983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CPU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Net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4519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2x4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32G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Giga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0" y="3501008"/>
            <a:ext cx="9144000" cy="0"/>
          </a:xfrm>
          <a:prstGeom prst="line">
            <a:avLst/>
          </a:prstGeom>
          <a:ln w="28575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" y="927916"/>
            <a:ext cx="4851348" cy="2501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684200"/>
            <a:ext cx="7164286" cy="317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1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49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Resilient RADIUS </a:t>
            </a:r>
            <a:r>
              <a:rPr lang="en-US" sz="3200" b="1" dirty="0" err="1" smtClean="0">
                <a:solidFill>
                  <a:schemeClr val="bg1">
                    <a:lumMod val="95000"/>
                  </a:schemeClr>
                </a:solidFill>
              </a:rPr>
              <a:t>vs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FreeRADIUS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 descr="RadiusLatenc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8964488" cy="35231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880" y="1196752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Latency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837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Authentication &amp; Authorization Infra (AAI)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8157" y="1124744"/>
            <a:ext cx="6392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 typical Authentication &amp; Authorization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rchitecture in an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nterprise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etwork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2" name="Picture 68" descr="Wireless Router, Added 04/20/2004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 descr="6705AccessSv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5" descr="U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2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23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11960" y="4521314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5197" y="4521314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1331640" y="2348880"/>
            <a:ext cx="2448272" cy="1368152"/>
          </a:xfrm>
          <a:prstGeom prst="wedgeRoundRectCallout">
            <a:avLst>
              <a:gd name="adj1" fmla="val 36502"/>
              <a:gd name="adj2" fmla="val 1201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Access deny/grant</a:t>
            </a:r>
            <a:endParaRPr lang="en-US" sz="2400" dirty="0"/>
          </a:p>
        </p:txBody>
      </p:sp>
      <p:pic>
        <p:nvPicPr>
          <p:cNvPr id="26" name="Picture 25" descr="ryanlerch_skull_and_crossbones_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46" y="3212976"/>
            <a:ext cx="429557" cy="4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2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50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Resilient RADIUS </a:t>
            </a:r>
            <a:r>
              <a:rPr lang="en-US" sz="3200" b="1" dirty="0" err="1" smtClean="0">
                <a:solidFill>
                  <a:schemeClr val="bg1">
                    <a:lumMod val="95000"/>
                  </a:schemeClr>
                </a:solidFill>
              </a:rPr>
              <a:t>vs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FreeRADIUS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 descr="RadiusThroughpu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9965"/>
            <a:ext cx="9144000" cy="3755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1880" y="1196752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Throughput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5345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51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Resilient RADIUS </a:t>
            </a:r>
            <a:r>
              <a:rPr lang="en-US" sz="3200" b="1" dirty="0" err="1" smtClean="0">
                <a:solidFill>
                  <a:schemeClr val="bg1">
                    <a:lumMod val="95000"/>
                  </a:schemeClr>
                </a:solidFill>
              </a:rPr>
              <a:t>vs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FreeRADIUS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556792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Fail-stop (crash) and Byzantine faults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448368"/>
              </p:ext>
            </p:extLst>
          </p:nvPr>
        </p:nvGraphicFramePr>
        <p:xfrm>
          <a:off x="88941" y="3140967"/>
          <a:ext cx="8947555" cy="18002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5208"/>
                <a:gridCol w="2668569"/>
                <a:gridCol w="2236889"/>
                <a:gridCol w="2236889"/>
              </a:tblGrid>
              <a:tr h="6000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Attack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FreeRADIUS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RADIUS Rep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RADIUS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Gw</a:t>
                      </a:r>
                      <a:endParaRPr lang="en-US" sz="2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Fail-stop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9s delay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 delay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9s delay</a:t>
                      </a:r>
                      <a:endParaRPr lang="en-US" sz="2400" dirty="0"/>
                    </a:p>
                  </a:txBody>
                  <a:tcPr/>
                </a:tc>
              </a:tr>
              <a:tr h="6000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Byzantine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Max</a:t>
                      </a:r>
                      <a:r>
                        <a:rPr lang="en-US" sz="2400" baseline="0" dirty="0" smtClean="0"/>
                        <a:t> delay of 9s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 delay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Up to 9s delay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19672" y="5478323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Note</a:t>
            </a:r>
            <a:r>
              <a:rPr lang="en-US" sz="2400" dirty="0" smtClean="0"/>
              <a:t>: </a:t>
            </a:r>
            <a:r>
              <a:rPr lang="en-US" sz="2400" i="1" dirty="0" smtClean="0"/>
              <a:t>using the default configuration of the RADIUS protocol, i.e., 3s between each retry.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5022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52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Resilient OpenID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 descr="d52-muliDCs-conn-and-latency-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8" y="4149080"/>
            <a:ext cx="8655882" cy="201970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213106"/>
              </p:ext>
            </p:extLst>
          </p:nvPr>
        </p:nvGraphicFramePr>
        <p:xfrm>
          <a:off x="539552" y="1268760"/>
          <a:ext cx="8028384" cy="23486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76264"/>
                <a:gridCol w="1080120"/>
                <a:gridCol w="1008112"/>
                <a:gridCol w="1152128"/>
                <a:gridCol w="2411760"/>
              </a:tblGrid>
              <a:tr h="51983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Environment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vCPU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ECUs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MEM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Network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4519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Cluster-VMsR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4GB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Gigabit Ethernet</a:t>
                      </a:r>
                      <a:endParaRPr lang="en-US" sz="2400" dirty="0"/>
                    </a:p>
                  </a:txBody>
                  <a:tcPr/>
                </a:tc>
              </a:tr>
              <a:tr h="44519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Cluster-VMsG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8GB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Gigabit Ethernet</a:t>
                      </a:r>
                      <a:endParaRPr lang="en-US" sz="2400" dirty="0"/>
                    </a:p>
                  </a:txBody>
                  <a:tcPr/>
                </a:tc>
              </a:tr>
              <a:tr h="44519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Cluster-PHY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32GB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Gigabit Ethernet</a:t>
                      </a:r>
                      <a:endParaRPr lang="en-US" sz="2400" dirty="0"/>
                    </a:p>
                  </a:txBody>
                  <a:tcPr/>
                </a:tc>
              </a:tr>
              <a:tr h="44519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Amazon-DCs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6.5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7.5GB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Public</a:t>
                      </a:r>
                      <a:r>
                        <a:rPr lang="en-US" sz="2400" baseline="0" dirty="0" smtClean="0"/>
                        <a:t> WAN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15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Resilient OpenID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372200" y="6237312"/>
            <a:ext cx="2160240" cy="496016"/>
          </a:xfrm>
          <a:prstGeom prst="wedgeRoundRectCallout">
            <a:avLst>
              <a:gd name="adj1" fmla="val -10250"/>
              <a:gd name="adj2" fmla="val -19959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Near linear gain</a:t>
            </a:r>
            <a:endParaRPr lang="en-US" sz="2000" dirty="0"/>
          </a:p>
        </p:txBody>
      </p:sp>
      <p:sp>
        <p:nvSpPr>
          <p:cNvPr id="16" name="Oval 15"/>
          <p:cNvSpPr/>
          <p:nvPr/>
        </p:nvSpPr>
        <p:spPr>
          <a:xfrm>
            <a:off x="3720653" y="4956048"/>
            <a:ext cx="502920" cy="504056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18000"/>
                </a:schemeClr>
              </a:gs>
              <a:gs pos="35000">
                <a:schemeClr val="accent2">
                  <a:tint val="37000"/>
                  <a:satMod val="300000"/>
                  <a:alpha val="18000"/>
                </a:schemeClr>
              </a:gs>
              <a:gs pos="100000">
                <a:schemeClr val="accent2">
                  <a:tint val="15000"/>
                  <a:satMod val="350000"/>
                  <a:alpha val="18000"/>
                </a:schemeClr>
              </a:gs>
            </a:gsLst>
            <a:lin ang="16200000" scaled="1"/>
            <a:tileRect/>
          </a:gradFill>
          <a:ln w="28575" cmpd="sng">
            <a:solidFill>
              <a:srgbClr val="404040"/>
            </a:solidFill>
            <a:prstDash val="soli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021381" y="2468880"/>
            <a:ext cx="502920" cy="504056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18000"/>
                </a:schemeClr>
              </a:gs>
              <a:gs pos="35000">
                <a:schemeClr val="accent2">
                  <a:tint val="37000"/>
                  <a:satMod val="300000"/>
                  <a:alpha val="18000"/>
                </a:schemeClr>
              </a:gs>
              <a:gs pos="100000">
                <a:schemeClr val="accent2">
                  <a:tint val="15000"/>
                  <a:satMod val="350000"/>
                  <a:alpha val="18000"/>
                </a:schemeClr>
              </a:gs>
            </a:gsLst>
            <a:lin ang="16200000" scaled="1"/>
            <a:tileRect/>
          </a:gradFill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6501407" y="3558207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# of authentications/s </a:t>
            </a:r>
            <a:endParaRPr lang="en-US" sz="2000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9624891"/>
              </p:ext>
            </p:extLst>
          </p:nvPr>
        </p:nvGraphicFramePr>
        <p:xfrm>
          <a:off x="104002" y="1196752"/>
          <a:ext cx="8555336" cy="5044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59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Resilient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OpenID (faults &amp; attacks)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 descr="results-fault-and-attack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8424936" cy="58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5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>
            <a:off x="-349944" y="116632"/>
            <a:ext cx="830632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Outline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9552" y="2348880"/>
            <a:ext cx="8064896" cy="792088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Our Solution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52" y="1268760"/>
            <a:ext cx="8064896" cy="79208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Goals &amp; Challenges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9552" y="3429000"/>
            <a:ext cx="8064896" cy="792088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>
                <a:solidFill>
                  <a:srgbClr val="000000"/>
                </a:solidFill>
              </a:rPr>
              <a:t>Intrusion-Tolerant AAIs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9552" y="5733256"/>
            <a:ext cx="8064896" cy="792088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Conclusion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552" y="4581128"/>
            <a:ext cx="8064896" cy="79208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7F7F7F"/>
            </a:solidFill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smtClean="0">
                <a:solidFill>
                  <a:srgbClr val="000000"/>
                </a:solidFill>
              </a:rPr>
              <a:t>Evaluation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0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56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1403648" y="284584"/>
            <a:ext cx="6398616" cy="1368152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 smtClean="0">
                <a:solidFill>
                  <a:schemeClr val="tx1"/>
                </a:solidFill>
              </a:rPr>
              <a:t>A hybrid architecture for intrusion-tolerant AAIs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57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1403648" y="284584"/>
            <a:ext cx="6398616" cy="1368152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 smtClean="0">
                <a:solidFill>
                  <a:schemeClr val="tx1"/>
                </a:solidFill>
              </a:rPr>
              <a:t>A hybrid architecture for intrusion-tolerant AAIs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Round Diagonal Corner Rectangle 3"/>
          <p:cNvSpPr/>
          <p:nvPr/>
        </p:nvSpPr>
        <p:spPr>
          <a:xfrm>
            <a:off x="1403648" y="1940768"/>
            <a:ext cx="6398616" cy="1368152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 smtClean="0">
                <a:solidFill>
                  <a:srgbClr val="000000"/>
                </a:solidFill>
              </a:rPr>
              <a:t>A new trusted component for ensuring the confidentiality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7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1403648" y="284584"/>
            <a:ext cx="6398616" cy="1368152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 smtClean="0">
                <a:solidFill>
                  <a:schemeClr val="tx1"/>
                </a:solidFill>
              </a:rPr>
              <a:t>A hybrid architecture for intrusion-tolerant AAIs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Round Diagonal Corner Rectangle 3"/>
          <p:cNvSpPr/>
          <p:nvPr/>
        </p:nvSpPr>
        <p:spPr>
          <a:xfrm>
            <a:off x="1403648" y="1940768"/>
            <a:ext cx="6398616" cy="1368152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>
                <a:solidFill>
                  <a:srgbClr val="000000"/>
                </a:solidFill>
              </a:rPr>
              <a:t>A new trusted component for ensuring the confidentiality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1403648" y="3596952"/>
            <a:ext cx="6398616" cy="1371600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 smtClean="0">
                <a:solidFill>
                  <a:srgbClr val="000000"/>
                </a:solidFill>
              </a:rPr>
              <a:t>Backward compatibility for both RADIUS &amp; OpenID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67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59</a:t>
            </a:fld>
            <a:endParaRPr lang="en-US"/>
          </a:p>
        </p:txBody>
      </p:sp>
      <p:sp>
        <p:nvSpPr>
          <p:cNvPr id="8" name="Round Diagonal Corner Rectangle 7"/>
          <p:cNvSpPr/>
          <p:nvPr/>
        </p:nvSpPr>
        <p:spPr>
          <a:xfrm>
            <a:off x="1403648" y="284584"/>
            <a:ext cx="6398616" cy="1368152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 smtClean="0">
                <a:solidFill>
                  <a:schemeClr val="tx1"/>
                </a:solidFill>
              </a:rPr>
              <a:t>A hybrid architecture for intrusion-tolerant AAIs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Round Diagonal Corner Rectangle 3"/>
          <p:cNvSpPr/>
          <p:nvPr/>
        </p:nvSpPr>
        <p:spPr>
          <a:xfrm>
            <a:off x="1403648" y="1940768"/>
            <a:ext cx="6398616" cy="1368152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>
                <a:solidFill>
                  <a:srgbClr val="000000"/>
                </a:solidFill>
              </a:rPr>
              <a:t>A new trusted component for ensuring the confidentiality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1403648" y="3596952"/>
            <a:ext cx="6398616" cy="1371600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 smtClean="0">
                <a:solidFill>
                  <a:srgbClr val="000000"/>
                </a:solidFill>
              </a:rPr>
              <a:t>Backward compatibility for both RADIUS &amp; OpenID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1403648" y="5229200"/>
            <a:ext cx="6398616" cy="1371600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b="1" dirty="0" smtClean="0">
                <a:solidFill>
                  <a:srgbClr val="000000"/>
                </a:solidFill>
              </a:rPr>
              <a:t>Performance assessment and </a:t>
            </a:r>
            <a:r>
              <a:rPr lang="en-US" sz="2800" b="1" dirty="0">
                <a:solidFill>
                  <a:srgbClr val="000000"/>
                </a:solidFill>
              </a:rPr>
              <a:t>evaluation under fault </a:t>
            </a:r>
            <a:r>
              <a:rPr lang="en-US" sz="2800" b="1" dirty="0" smtClean="0">
                <a:solidFill>
                  <a:srgbClr val="000000"/>
                </a:solidFill>
              </a:rPr>
              <a:t>&amp; attacks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1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Authentication &amp; Authorization Infra (AAI)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8157" y="1124744"/>
            <a:ext cx="6392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 typical Authentication &amp; Authorization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rchitecture in an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nterprise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etwork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2" name="Picture 68" descr="Wireless Router, Added 04/20/2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 descr="6705AccessSvr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5" descr="U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2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23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11960" y="4521314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5197" y="4521314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1331640" y="2348880"/>
            <a:ext cx="2448272" cy="1368152"/>
          </a:xfrm>
          <a:prstGeom prst="wedgeRoundRectCallout">
            <a:avLst>
              <a:gd name="adj1" fmla="val 127799"/>
              <a:gd name="adj2" fmla="val 10899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Access deny/grant</a:t>
            </a:r>
          </a:p>
        </p:txBody>
      </p:sp>
      <p:pic>
        <p:nvPicPr>
          <p:cNvPr id="26" name="Picture 25" descr="ryanlerch_skull_and_crossbones_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46" y="3212976"/>
            <a:ext cx="429557" cy="4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Authentication &amp; Authorization Infra (AAI)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8157" y="1124744"/>
            <a:ext cx="6392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 typical Authentication &amp; Authorization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rchitecture in an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nterprise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etwork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2" name="Picture 68" descr="Wireless Router, Added 04/20/2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 descr="6705AccessSv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5" descr="U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2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23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44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11960" y="4521314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5197" y="4521314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1331640" y="2348880"/>
            <a:ext cx="2448272" cy="1368152"/>
          </a:xfrm>
          <a:prstGeom prst="wedgeRoundRectCallout">
            <a:avLst>
              <a:gd name="adj1" fmla="val 237770"/>
              <a:gd name="adj2" fmla="val 1102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Permissions &amp; credentials</a:t>
            </a:r>
            <a:endParaRPr lang="en-US" sz="2400" dirty="0"/>
          </a:p>
        </p:txBody>
      </p:sp>
      <p:pic>
        <p:nvPicPr>
          <p:cNvPr id="27" name="Picture 26" descr="ryanlerch_skull_and_crossbones_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46" y="3212976"/>
            <a:ext cx="429557" cy="4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7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Authentication &amp; Authorization Infra (AAI)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8157" y="1124744"/>
            <a:ext cx="6392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 typical Authentication &amp; Authorization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rchitecture in an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nterprise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etwork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2" name="Picture 68" descr="Wireless Router, Added 04/20/2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 descr="6705AccessSv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5" descr="U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22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23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11960" y="4521314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5197" y="4521314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1331640" y="2348880"/>
            <a:ext cx="2448272" cy="1368152"/>
          </a:xfrm>
          <a:prstGeom prst="wedgeRoundRectCallout">
            <a:avLst>
              <a:gd name="adj1" fmla="val -68628"/>
              <a:gd name="adj2" fmla="val 10527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 user requesting network access</a:t>
            </a:r>
            <a:endParaRPr lang="en-US" sz="24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1331640" y="2348880"/>
            <a:ext cx="2448272" cy="1368152"/>
          </a:xfrm>
          <a:prstGeom prst="wedgeRoundRectCallout">
            <a:avLst>
              <a:gd name="adj1" fmla="val 232929"/>
              <a:gd name="adj2" fmla="val 10899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if end-to-end EAP-TLS?</a:t>
            </a:r>
            <a:endParaRPr lang="en-US" sz="2400" dirty="0"/>
          </a:p>
        </p:txBody>
      </p:sp>
      <p:cxnSp>
        <p:nvCxnSpPr>
          <p:cNvPr id="4" name="Elbow Connector 3"/>
          <p:cNvCxnSpPr>
            <a:stCxn id="18" idx="2"/>
            <a:endCxn id="20" idx="2"/>
          </p:cNvCxnSpPr>
          <p:nvPr/>
        </p:nvCxnSpPr>
        <p:spPr>
          <a:xfrm rot="5400000" flipH="1" flipV="1">
            <a:off x="4517141" y="1462081"/>
            <a:ext cx="72008" cy="7774649"/>
          </a:xfrm>
          <a:prstGeom prst="bentConnector3">
            <a:avLst>
              <a:gd name="adj1" fmla="val -1728425"/>
            </a:avLst>
          </a:prstGeom>
          <a:ln w="38100" cmpd="sng"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51920" y="6237312"/>
            <a:ext cx="125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EAP-TLS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65758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-349944" y="116632"/>
            <a:ext cx="9026400" cy="648072"/>
          </a:xfrm>
          <a:prstGeom prst="round2Diag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Authentication &amp; Authorization Infra (AAI)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8157" y="1124744"/>
            <a:ext cx="6392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 typical Authentication &amp; Authorization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rchitecture in an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nterprise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etwork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2" name="Picture 68" descr="Wireless Router, Added 04/20/2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77298"/>
            <a:ext cx="10668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 descr="6705AccessSv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96" y="4449306"/>
            <a:ext cx="88265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5" descr="U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4363156"/>
            <a:ext cx="1043607" cy="10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286AF52F-8896-4173-9330-12F3AC14552F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2" name="Group 38"/>
          <p:cNvGrpSpPr>
            <a:grpSpLocks noChangeAspect="1"/>
          </p:cNvGrpSpPr>
          <p:nvPr/>
        </p:nvGrpSpPr>
        <p:grpSpPr bwMode="auto">
          <a:xfrm>
            <a:off x="1331640" y="4953362"/>
            <a:ext cx="1440160" cy="136161"/>
            <a:chOff x="3120" y="3600"/>
            <a:chExt cx="2112" cy="200"/>
          </a:xfrm>
        </p:grpSpPr>
        <p:sp>
          <p:nvSpPr>
            <p:cNvPr id="23" name="AutoShape 37"/>
            <p:cNvSpPr>
              <a:spLocks noChangeAspect="1" noChangeArrowheads="1" noTextEdit="1"/>
            </p:cNvSpPr>
            <p:nvPr/>
          </p:nvSpPr>
          <p:spPr bwMode="auto">
            <a:xfrm>
              <a:off x="3120" y="3600"/>
              <a:ext cx="211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9"/>
            <p:cNvSpPr>
              <a:spLocks/>
            </p:cNvSpPr>
            <p:nvPr/>
          </p:nvSpPr>
          <p:spPr bwMode="auto">
            <a:xfrm>
              <a:off x="3134" y="3612"/>
              <a:ext cx="2084" cy="174"/>
            </a:xfrm>
            <a:custGeom>
              <a:avLst/>
              <a:gdLst>
                <a:gd name="T0" fmla="*/ 2058 w 2084"/>
                <a:gd name="T1" fmla="*/ 138 h 174"/>
                <a:gd name="T2" fmla="*/ 2018 w 2084"/>
                <a:gd name="T3" fmla="*/ 172 h 174"/>
                <a:gd name="T4" fmla="*/ 1972 w 2084"/>
                <a:gd name="T5" fmla="*/ 160 h 174"/>
                <a:gd name="T6" fmla="*/ 1934 w 2084"/>
                <a:gd name="T7" fmla="*/ 106 h 174"/>
                <a:gd name="T8" fmla="*/ 1894 w 2084"/>
                <a:gd name="T9" fmla="*/ 30 h 174"/>
                <a:gd name="T10" fmla="*/ 1844 w 2084"/>
                <a:gd name="T11" fmla="*/ 2 h 174"/>
                <a:gd name="T12" fmla="*/ 1800 w 2084"/>
                <a:gd name="T13" fmla="*/ 22 h 174"/>
                <a:gd name="T14" fmla="*/ 1774 w 2084"/>
                <a:gd name="T15" fmla="*/ 66 h 174"/>
                <a:gd name="T16" fmla="*/ 1732 w 2084"/>
                <a:gd name="T17" fmla="*/ 134 h 174"/>
                <a:gd name="T18" fmla="*/ 1676 w 2084"/>
                <a:gd name="T19" fmla="*/ 170 h 174"/>
                <a:gd name="T20" fmla="*/ 1646 w 2084"/>
                <a:gd name="T21" fmla="*/ 150 h 174"/>
                <a:gd name="T22" fmla="*/ 1608 w 2084"/>
                <a:gd name="T23" fmla="*/ 92 h 174"/>
                <a:gd name="T24" fmla="*/ 1574 w 2084"/>
                <a:gd name="T25" fmla="*/ 30 h 174"/>
                <a:gd name="T26" fmla="*/ 1530 w 2084"/>
                <a:gd name="T27" fmla="*/ 2 h 174"/>
                <a:gd name="T28" fmla="*/ 1486 w 2084"/>
                <a:gd name="T29" fmla="*/ 18 h 174"/>
                <a:gd name="T30" fmla="*/ 1448 w 2084"/>
                <a:gd name="T31" fmla="*/ 88 h 174"/>
                <a:gd name="T32" fmla="*/ 1418 w 2084"/>
                <a:gd name="T33" fmla="*/ 138 h 174"/>
                <a:gd name="T34" fmla="*/ 1388 w 2084"/>
                <a:gd name="T35" fmla="*/ 162 h 174"/>
                <a:gd name="T36" fmla="*/ 1350 w 2084"/>
                <a:gd name="T37" fmla="*/ 170 h 174"/>
                <a:gd name="T38" fmla="*/ 1302 w 2084"/>
                <a:gd name="T39" fmla="*/ 124 h 174"/>
                <a:gd name="T40" fmla="*/ 1254 w 2084"/>
                <a:gd name="T41" fmla="*/ 38 h 174"/>
                <a:gd name="T42" fmla="*/ 1216 w 2084"/>
                <a:gd name="T43" fmla="*/ 4 h 174"/>
                <a:gd name="T44" fmla="*/ 1174 w 2084"/>
                <a:gd name="T45" fmla="*/ 12 h 174"/>
                <a:gd name="T46" fmla="*/ 1142 w 2084"/>
                <a:gd name="T47" fmla="*/ 56 h 174"/>
                <a:gd name="T48" fmla="*/ 1108 w 2084"/>
                <a:gd name="T49" fmla="*/ 122 h 174"/>
                <a:gd name="T50" fmla="*/ 1062 w 2084"/>
                <a:gd name="T51" fmla="*/ 166 h 174"/>
                <a:gd name="T52" fmla="*/ 1032 w 2084"/>
                <a:gd name="T53" fmla="*/ 174 h 174"/>
                <a:gd name="T54" fmla="*/ 996 w 2084"/>
                <a:gd name="T55" fmla="*/ 150 h 174"/>
                <a:gd name="T56" fmla="*/ 958 w 2084"/>
                <a:gd name="T57" fmla="*/ 76 h 174"/>
                <a:gd name="T58" fmla="*/ 926 w 2084"/>
                <a:gd name="T59" fmla="*/ 24 h 174"/>
                <a:gd name="T60" fmla="*/ 902 w 2084"/>
                <a:gd name="T61" fmla="*/ 8 h 174"/>
                <a:gd name="T62" fmla="*/ 878 w 2084"/>
                <a:gd name="T63" fmla="*/ 4 h 174"/>
                <a:gd name="T64" fmla="*/ 852 w 2084"/>
                <a:gd name="T65" fmla="*/ 14 h 174"/>
                <a:gd name="T66" fmla="*/ 826 w 2084"/>
                <a:gd name="T67" fmla="*/ 40 h 174"/>
                <a:gd name="T68" fmla="*/ 788 w 2084"/>
                <a:gd name="T69" fmla="*/ 118 h 174"/>
                <a:gd name="T70" fmla="*/ 754 w 2084"/>
                <a:gd name="T71" fmla="*/ 160 h 174"/>
                <a:gd name="T72" fmla="*/ 738 w 2084"/>
                <a:gd name="T73" fmla="*/ 170 h 174"/>
                <a:gd name="T74" fmla="*/ 724 w 2084"/>
                <a:gd name="T75" fmla="*/ 174 h 174"/>
                <a:gd name="T76" fmla="*/ 692 w 2084"/>
                <a:gd name="T77" fmla="*/ 162 h 174"/>
                <a:gd name="T78" fmla="*/ 656 w 2084"/>
                <a:gd name="T79" fmla="*/ 116 h 174"/>
                <a:gd name="T80" fmla="*/ 608 w 2084"/>
                <a:gd name="T81" fmla="*/ 34 h 174"/>
                <a:gd name="T82" fmla="*/ 564 w 2084"/>
                <a:gd name="T83" fmla="*/ 4 h 174"/>
                <a:gd name="T84" fmla="*/ 526 w 2084"/>
                <a:gd name="T85" fmla="*/ 22 h 174"/>
                <a:gd name="T86" fmla="*/ 484 w 2084"/>
                <a:gd name="T87" fmla="*/ 80 h 174"/>
                <a:gd name="T88" fmla="*/ 450 w 2084"/>
                <a:gd name="T89" fmla="*/ 146 h 174"/>
                <a:gd name="T90" fmla="*/ 414 w 2084"/>
                <a:gd name="T91" fmla="*/ 170 h 174"/>
                <a:gd name="T92" fmla="*/ 378 w 2084"/>
                <a:gd name="T93" fmla="*/ 166 h 174"/>
                <a:gd name="T94" fmla="*/ 350 w 2084"/>
                <a:gd name="T95" fmla="*/ 144 h 174"/>
                <a:gd name="T96" fmla="*/ 318 w 2084"/>
                <a:gd name="T97" fmla="*/ 86 h 174"/>
                <a:gd name="T98" fmla="*/ 276 w 2084"/>
                <a:gd name="T99" fmla="*/ 22 h 174"/>
                <a:gd name="T100" fmla="*/ 240 w 2084"/>
                <a:gd name="T101" fmla="*/ 0 h 174"/>
                <a:gd name="T102" fmla="*/ 200 w 2084"/>
                <a:gd name="T103" fmla="*/ 18 h 174"/>
                <a:gd name="T104" fmla="*/ 166 w 2084"/>
                <a:gd name="T105" fmla="*/ 80 h 174"/>
                <a:gd name="T106" fmla="*/ 142 w 2084"/>
                <a:gd name="T107" fmla="*/ 132 h 174"/>
                <a:gd name="T108" fmla="*/ 96 w 2084"/>
                <a:gd name="T109" fmla="*/ 168 h 174"/>
                <a:gd name="T110" fmla="*/ 50 w 2084"/>
                <a:gd name="T111" fmla="*/ 166 h 174"/>
                <a:gd name="T112" fmla="*/ 14 w 2084"/>
                <a:gd name="T113" fmla="*/ 118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4"/>
                <a:gd name="T172" fmla="*/ 0 h 174"/>
                <a:gd name="T173" fmla="*/ 2084 w 2084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4" h="174">
                  <a:moveTo>
                    <a:pt x="2084" y="84"/>
                  </a:moveTo>
                  <a:lnTo>
                    <a:pt x="2074" y="108"/>
                  </a:lnTo>
                  <a:lnTo>
                    <a:pt x="2058" y="138"/>
                  </a:lnTo>
                  <a:lnTo>
                    <a:pt x="2048" y="152"/>
                  </a:lnTo>
                  <a:lnTo>
                    <a:pt x="2034" y="164"/>
                  </a:lnTo>
                  <a:lnTo>
                    <a:pt x="2018" y="172"/>
                  </a:lnTo>
                  <a:lnTo>
                    <a:pt x="2002" y="172"/>
                  </a:lnTo>
                  <a:lnTo>
                    <a:pt x="1988" y="170"/>
                  </a:lnTo>
                  <a:lnTo>
                    <a:pt x="1972" y="160"/>
                  </a:lnTo>
                  <a:lnTo>
                    <a:pt x="1958" y="146"/>
                  </a:lnTo>
                  <a:lnTo>
                    <a:pt x="1946" y="130"/>
                  </a:lnTo>
                  <a:lnTo>
                    <a:pt x="1934" y="106"/>
                  </a:lnTo>
                  <a:lnTo>
                    <a:pt x="1922" y="78"/>
                  </a:lnTo>
                  <a:lnTo>
                    <a:pt x="1910" y="54"/>
                  </a:lnTo>
                  <a:lnTo>
                    <a:pt x="1894" y="30"/>
                  </a:lnTo>
                  <a:lnTo>
                    <a:pt x="1882" y="16"/>
                  </a:lnTo>
                  <a:lnTo>
                    <a:pt x="1864" y="6"/>
                  </a:lnTo>
                  <a:lnTo>
                    <a:pt x="1844" y="2"/>
                  </a:lnTo>
                  <a:lnTo>
                    <a:pt x="1834" y="4"/>
                  </a:lnTo>
                  <a:lnTo>
                    <a:pt x="1822" y="6"/>
                  </a:lnTo>
                  <a:lnTo>
                    <a:pt x="1800" y="22"/>
                  </a:lnTo>
                  <a:lnTo>
                    <a:pt x="1804" y="20"/>
                  </a:lnTo>
                  <a:lnTo>
                    <a:pt x="1788" y="38"/>
                  </a:lnTo>
                  <a:lnTo>
                    <a:pt x="1774" y="66"/>
                  </a:lnTo>
                  <a:lnTo>
                    <a:pt x="1760" y="90"/>
                  </a:lnTo>
                  <a:lnTo>
                    <a:pt x="1746" y="116"/>
                  </a:lnTo>
                  <a:lnTo>
                    <a:pt x="1732" y="134"/>
                  </a:lnTo>
                  <a:lnTo>
                    <a:pt x="1716" y="152"/>
                  </a:lnTo>
                  <a:lnTo>
                    <a:pt x="1698" y="164"/>
                  </a:lnTo>
                  <a:lnTo>
                    <a:pt x="1676" y="170"/>
                  </a:lnTo>
                  <a:lnTo>
                    <a:pt x="1662" y="164"/>
                  </a:lnTo>
                  <a:lnTo>
                    <a:pt x="1656" y="160"/>
                  </a:lnTo>
                  <a:lnTo>
                    <a:pt x="1646" y="150"/>
                  </a:lnTo>
                  <a:lnTo>
                    <a:pt x="1638" y="142"/>
                  </a:lnTo>
                  <a:lnTo>
                    <a:pt x="1624" y="122"/>
                  </a:lnTo>
                  <a:lnTo>
                    <a:pt x="1608" y="92"/>
                  </a:lnTo>
                  <a:lnTo>
                    <a:pt x="1600" y="74"/>
                  </a:lnTo>
                  <a:lnTo>
                    <a:pt x="1590" y="54"/>
                  </a:lnTo>
                  <a:lnTo>
                    <a:pt x="1574" y="30"/>
                  </a:lnTo>
                  <a:lnTo>
                    <a:pt x="1556" y="14"/>
                  </a:lnTo>
                  <a:lnTo>
                    <a:pt x="1544" y="6"/>
                  </a:lnTo>
                  <a:lnTo>
                    <a:pt x="1530" y="2"/>
                  </a:lnTo>
                  <a:lnTo>
                    <a:pt x="1514" y="2"/>
                  </a:lnTo>
                  <a:lnTo>
                    <a:pt x="1500" y="8"/>
                  </a:lnTo>
                  <a:lnTo>
                    <a:pt x="1486" y="18"/>
                  </a:lnTo>
                  <a:lnTo>
                    <a:pt x="1474" y="34"/>
                  </a:lnTo>
                  <a:lnTo>
                    <a:pt x="1462" y="56"/>
                  </a:lnTo>
                  <a:lnTo>
                    <a:pt x="1448" y="88"/>
                  </a:lnTo>
                  <a:lnTo>
                    <a:pt x="1434" y="114"/>
                  </a:lnTo>
                  <a:lnTo>
                    <a:pt x="1426" y="126"/>
                  </a:lnTo>
                  <a:lnTo>
                    <a:pt x="1418" y="138"/>
                  </a:lnTo>
                  <a:lnTo>
                    <a:pt x="1406" y="148"/>
                  </a:lnTo>
                  <a:lnTo>
                    <a:pt x="1402" y="154"/>
                  </a:lnTo>
                  <a:lnTo>
                    <a:pt x="1388" y="162"/>
                  </a:lnTo>
                  <a:lnTo>
                    <a:pt x="1374" y="170"/>
                  </a:lnTo>
                  <a:lnTo>
                    <a:pt x="1360" y="172"/>
                  </a:lnTo>
                  <a:lnTo>
                    <a:pt x="1350" y="170"/>
                  </a:lnTo>
                  <a:lnTo>
                    <a:pt x="1334" y="162"/>
                  </a:lnTo>
                  <a:lnTo>
                    <a:pt x="1318" y="150"/>
                  </a:lnTo>
                  <a:lnTo>
                    <a:pt x="1302" y="124"/>
                  </a:lnTo>
                  <a:lnTo>
                    <a:pt x="1280" y="84"/>
                  </a:lnTo>
                  <a:lnTo>
                    <a:pt x="1266" y="56"/>
                  </a:lnTo>
                  <a:lnTo>
                    <a:pt x="1254" y="38"/>
                  </a:lnTo>
                  <a:lnTo>
                    <a:pt x="1244" y="26"/>
                  </a:lnTo>
                  <a:lnTo>
                    <a:pt x="1226" y="8"/>
                  </a:lnTo>
                  <a:lnTo>
                    <a:pt x="1216" y="4"/>
                  </a:lnTo>
                  <a:lnTo>
                    <a:pt x="1204" y="0"/>
                  </a:lnTo>
                  <a:lnTo>
                    <a:pt x="1188" y="4"/>
                  </a:lnTo>
                  <a:lnTo>
                    <a:pt x="1174" y="12"/>
                  </a:lnTo>
                  <a:lnTo>
                    <a:pt x="1162" y="24"/>
                  </a:lnTo>
                  <a:lnTo>
                    <a:pt x="1152" y="38"/>
                  </a:lnTo>
                  <a:lnTo>
                    <a:pt x="1142" y="56"/>
                  </a:lnTo>
                  <a:lnTo>
                    <a:pt x="1132" y="76"/>
                  </a:lnTo>
                  <a:lnTo>
                    <a:pt x="1122" y="96"/>
                  </a:lnTo>
                  <a:lnTo>
                    <a:pt x="1108" y="122"/>
                  </a:lnTo>
                  <a:lnTo>
                    <a:pt x="1092" y="146"/>
                  </a:lnTo>
                  <a:lnTo>
                    <a:pt x="1078" y="158"/>
                  </a:lnTo>
                  <a:lnTo>
                    <a:pt x="1062" y="166"/>
                  </a:lnTo>
                  <a:lnTo>
                    <a:pt x="1054" y="170"/>
                  </a:lnTo>
                  <a:lnTo>
                    <a:pt x="1044" y="174"/>
                  </a:lnTo>
                  <a:lnTo>
                    <a:pt x="1032" y="174"/>
                  </a:lnTo>
                  <a:lnTo>
                    <a:pt x="1018" y="166"/>
                  </a:lnTo>
                  <a:lnTo>
                    <a:pt x="1004" y="158"/>
                  </a:lnTo>
                  <a:lnTo>
                    <a:pt x="996" y="150"/>
                  </a:lnTo>
                  <a:lnTo>
                    <a:pt x="990" y="138"/>
                  </a:lnTo>
                  <a:lnTo>
                    <a:pt x="972" y="106"/>
                  </a:lnTo>
                  <a:lnTo>
                    <a:pt x="958" y="76"/>
                  </a:lnTo>
                  <a:lnTo>
                    <a:pt x="950" y="56"/>
                  </a:lnTo>
                  <a:lnTo>
                    <a:pt x="940" y="42"/>
                  </a:lnTo>
                  <a:lnTo>
                    <a:pt x="926" y="24"/>
                  </a:lnTo>
                  <a:lnTo>
                    <a:pt x="916" y="14"/>
                  </a:lnTo>
                  <a:lnTo>
                    <a:pt x="910" y="12"/>
                  </a:lnTo>
                  <a:lnTo>
                    <a:pt x="902" y="8"/>
                  </a:lnTo>
                  <a:lnTo>
                    <a:pt x="896" y="4"/>
                  </a:lnTo>
                  <a:lnTo>
                    <a:pt x="888" y="2"/>
                  </a:lnTo>
                  <a:lnTo>
                    <a:pt x="878" y="4"/>
                  </a:lnTo>
                  <a:lnTo>
                    <a:pt x="870" y="6"/>
                  </a:lnTo>
                  <a:lnTo>
                    <a:pt x="860" y="10"/>
                  </a:lnTo>
                  <a:lnTo>
                    <a:pt x="852" y="14"/>
                  </a:lnTo>
                  <a:lnTo>
                    <a:pt x="846" y="18"/>
                  </a:lnTo>
                  <a:lnTo>
                    <a:pt x="838" y="26"/>
                  </a:lnTo>
                  <a:lnTo>
                    <a:pt x="826" y="40"/>
                  </a:lnTo>
                  <a:lnTo>
                    <a:pt x="812" y="64"/>
                  </a:lnTo>
                  <a:lnTo>
                    <a:pt x="800" y="94"/>
                  </a:lnTo>
                  <a:lnTo>
                    <a:pt x="788" y="118"/>
                  </a:lnTo>
                  <a:lnTo>
                    <a:pt x="780" y="132"/>
                  </a:lnTo>
                  <a:lnTo>
                    <a:pt x="770" y="146"/>
                  </a:lnTo>
                  <a:lnTo>
                    <a:pt x="754" y="160"/>
                  </a:lnTo>
                  <a:lnTo>
                    <a:pt x="746" y="166"/>
                  </a:lnTo>
                  <a:lnTo>
                    <a:pt x="740" y="168"/>
                  </a:lnTo>
                  <a:lnTo>
                    <a:pt x="738" y="170"/>
                  </a:lnTo>
                  <a:lnTo>
                    <a:pt x="742" y="168"/>
                  </a:lnTo>
                  <a:lnTo>
                    <a:pt x="732" y="172"/>
                  </a:lnTo>
                  <a:lnTo>
                    <a:pt x="724" y="174"/>
                  </a:lnTo>
                  <a:lnTo>
                    <a:pt x="710" y="172"/>
                  </a:lnTo>
                  <a:lnTo>
                    <a:pt x="700" y="168"/>
                  </a:lnTo>
                  <a:lnTo>
                    <a:pt x="692" y="162"/>
                  </a:lnTo>
                  <a:lnTo>
                    <a:pt x="682" y="154"/>
                  </a:lnTo>
                  <a:lnTo>
                    <a:pt x="666" y="134"/>
                  </a:lnTo>
                  <a:lnTo>
                    <a:pt x="656" y="116"/>
                  </a:lnTo>
                  <a:lnTo>
                    <a:pt x="640" y="88"/>
                  </a:lnTo>
                  <a:lnTo>
                    <a:pt x="624" y="56"/>
                  </a:lnTo>
                  <a:lnTo>
                    <a:pt x="608" y="34"/>
                  </a:lnTo>
                  <a:lnTo>
                    <a:pt x="590" y="12"/>
                  </a:lnTo>
                  <a:lnTo>
                    <a:pt x="578" y="8"/>
                  </a:lnTo>
                  <a:lnTo>
                    <a:pt x="564" y="4"/>
                  </a:lnTo>
                  <a:lnTo>
                    <a:pt x="544" y="8"/>
                  </a:lnTo>
                  <a:lnTo>
                    <a:pt x="530" y="18"/>
                  </a:lnTo>
                  <a:lnTo>
                    <a:pt x="526" y="22"/>
                  </a:lnTo>
                  <a:lnTo>
                    <a:pt x="510" y="40"/>
                  </a:lnTo>
                  <a:lnTo>
                    <a:pt x="494" y="62"/>
                  </a:lnTo>
                  <a:lnTo>
                    <a:pt x="484" y="80"/>
                  </a:lnTo>
                  <a:lnTo>
                    <a:pt x="474" y="102"/>
                  </a:lnTo>
                  <a:lnTo>
                    <a:pt x="464" y="124"/>
                  </a:lnTo>
                  <a:lnTo>
                    <a:pt x="450" y="146"/>
                  </a:lnTo>
                  <a:lnTo>
                    <a:pt x="432" y="160"/>
                  </a:lnTo>
                  <a:lnTo>
                    <a:pt x="422" y="166"/>
                  </a:lnTo>
                  <a:lnTo>
                    <a:pt x="414" y="170"/>
                  </a:lnTo>
                  <a:lnTo>
                    <a:pt x="404" y="172"/>
                  </a:lnTo>
                  <a:lnTo>
                    <a:pt x="390" y="170"/>
                  </a:lnTo>
                  <a:lnTo>
                    <a:pt x="378" y="166"/>
                  </a:lnTo>
                  <a:lnTo>
                    <a:pt x="368" y="160"/>
                  </a:lnTo>
                  <a:lnTo>
                    <a:pt x="356" y="150"/>
                  </a:lnTo>
                  <a:lnTo>
                    <a:pt x="350" y="144"/>
                  </a:lnTo>
                  <a:lnTo>
                    <a:pt x="342" y="128"/>
                  </a:lnTo>
                  <a:lnTo>
                    <a:pt x="332" y="112"/>
                  </a:lnTo>
                  <a:lnTo>
                    <a:pt x="318" y="86"/>
                  </a:lnTo>
                  <a:lnTo>
                    <a:pt x="306" y="64"/>
                  </a:lnTo>
                  <a:lnTo>
                    <a:pt x="292" y="42"/>
                  </a:lnTo>
                  <a:lnTo>
                    <a:pt x="276" y="22"/>
                  </a:lnTo>
                  <a:lnTo>
                    <a:pt x="266" y="12"/>
                  </a:lnTo>
                  <a:lnTo>
                    <a:pt x="254" y="4"/>
                  </a:lnTo>
                  <a:lnTo>
                    <a:pt x="240" y="0"/>
                  </a:lnTo>
                  <a:lnTo>
                    <a:pt x="224" y="4"/>
                  </a:lnTo>
                  <a:lnTo>
                    <a:pt x="212" y="8"/>
                  </a:lnTo>
                  <a:lnTo>
                    <a:pt x="200" y="18"/>
                  </a:lnTo>
                  <a:lnTo>
                    <a:pt x="186" y="38"/>
                  </a:lnTo>
                  <a:lnTo>
                    <a:pt x="174" y="62"/>
                  </a:lnTo>
                  <a:lnTo>
                    <a:pt x="166" y="80"/>
                  </a:lnTo>
                  <a:lnTo>
                    <a:pt x="160" y="98"/>
                  </a:lnTo>
                  <a:lnTo>
                    <a:pt x="152" y="112"/>
                  </a:lnTo>
                  <a:lnTo>
                    <a:pt x="142" y="132"/>
                  </a:lnTo>
                  <a:lnTo>
                    <a:pt x="130" y="146"/>
                  </a:lnTo>
                  <a:lnTo>
                    <a:pt x="120" y="156"/>
                  </a:lnTo>
                  <a:lnTo>
                    <a:pt x="96" y="168"/>
                  </a:lnTo>
                  <a:lnTo>
                    <a:pt x="72" y="174"/>
                  </a:lnTo>
                  <a:lnTo>
                    <a:pt x="56" y="168"/>
                  </a:lnTo>
                  <a:lnTo>
                    <a:pt x="50" y="166"/>
                  </a:lnTo>
                  <a:lnTo>
                    <a:pt x="40" y="156"/>
                  </a:lnTo>
                  <a:lnTo>
                    <a:pt x="30" y="142"/>
                  </a:lnTo>
                  <a:lnTo>
                    <a:pt x="14" y="118"/>
                  </a:lnTo>
                  <a:lnTo>
                    <a:pt x="4" y="100"/>
                  </a:lnTo>
                  <a:lnTo>
                    <a:pt x="0" y="90"/>
                  </a:lnTo>
                </a:path>
              </a:pathLst>
            </a:custGeom>
            <a:noFill/>
            <a:ln w="38100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3132" y="3612"/>
              <a:ext cx="2086" cy="174"/>
            </a:xfrm>
            <a:custGeom>
              <a:avLst/>
              <a:gdLst>
                <a:gd name="T0" fmla="*/ 2060 w 2086"/>
                <a:gd name="T1" fmla="*/ 36 h 174"/>
                <a:gd name="T2" fmla="*/ 2020 w 2086"/>
                <a:gd name="T3" fmla="*/ 2 h 174"/>
                <a:gd name="T4" fmla="*/ 1974 w 2086"/>
                <a:gd name="T5" fmla="*/ 14 h 174"/>
                <a:gd name="T6" fmla="*/ 1936 w 2086"/>
                <a:gd name="T7" fmla="*/ 68 h 174"/>
                <a:gd name="T8" fmla="*/ 1896 w 2086"/>
                <a:gd name="T9" fmla="*/ 144 h 174"/>
                <a:gd name="T10" fmla="*/ 1846 w 2086"/>
                <a:gd name="T11" fmla="*/ 172 h 174"/>
                <a:gd name="T12" fmla="*/ 1802 w 2086"/>
                <a:gd name="T13" fmla="*/ 152 h 174"/>
                <a:gd name="T14" fmla="*/ 1774 w 2086"/>
                <a:gd name="T15" fmla="*/ 108 h 174"/>
                <a:gd name="T16" fmla="*/ 1734 w 2086"/>
                <a:gd name="T17" fmla="*/ 40 h 174"/>
                <a:gd name="T18" fmla="*/ 1678 w 2086"/>
                <a:gd name="T19" fmla="*/ 4 h 174"/>
                <a:gd name="T20" fmla="*/ 1648 w 2086"/>
                <a:gd name="T21" fmla="*/ 24 h 174"/>
                <a:gd name="T22" fmla="*/ 1610 w 2086"/>
                <a:gd name="T23" fmla="*/ 82 h 174"/>
                <a:gd name="T24" fmla="*/ 1576 w 2086"/>
                <a:gd name="T25" fmla="*/ 144 h 174"/>
                <a:gd name="T26" fmla="*/ 1532 w 2086"/>
                <a:gd name="T27" fmla="*/ 172 h 174"/>
                <a:gd name="T28" fmla="*/ 1488 w 2086"/>
                <a:gd name="T29" fmla="*/ 156 h 174"/>
                <a:gd name="T30" fmla="*/ 1448 w 2086"/>
                <a:gd name="T31" fmla="*/ 86 h 174"/>
                <a:gd name="T32" fmla="*/ 1420 w 2086"/>
                <a:gd name="T33" fmla="*/ 36 h 174"/>
                <a:gd name="T34" fmla="*/ 1390 w 2086"/>
                <a:gd name="T35" fmla="*/ 12 h 174"/>
                <a:gd name="T36" fmla="*/ 1352 w 2086"/>
                <a:gd name="T37" fmla="*/ 4 h 174"/>
                <a:gd name="T38" fmla="*/ 1304 w 2086"/>
                <a:gd name="T39" fmla="*/ 50 h 174"/>
                <a:gd name="T40" fmla="*/ 1256 w 2086"/>
                <a:gd name="T41" fmla="*/ 136 h 174"/>
                <a:gd name="T42" fmla="*/ 1218 w 2086"/>
                <a:gd name="T43" fmla="*/ 170 h 174"/>
                <a:gd name="T44" fmla="*/ 1174 w 2086"/>
                <a:gd name="T45" fmla="*/ 162 h 174"/>
                <a:gd name="T46" fmla="*/ 1144 w 2086"/>
                <a:gd name="T47" fmla="*/ 118 h 174"/>
                <a:gd name="T48" fmla="*/ 1110 w 2086"/>
                <a:gd name="T49" fmla="*/ 52 h 174"/>
                <a:gd name="T50" fmla="*/ 1064 w 2086"/>
                <a:gd name="T51" fmla="*/ 8 h 174"/>
                <a:gd name="T52" fmla="*/ 1034 w 2086"/>
                <a:gd name="T53" fmla="*/ 0 h 174"/>
                <a:gd name="T54" fmla="*/ 998 w 2086"/>
                <a:gd name="T55" fmla="*/ 24 h 174"/>
                <a:gd name="T56" fmla="*/ 960 w 2086"/>
                <a:gd name="T57" fmla="*/ 98 h 174"/>
                <a:gd name="T58" fmla="*/ 928 w 2086"/>
                <a:gd name="T59" fmla="*/ 150 h 174"/>
                <a:gd name="T60" fmla="*/ 904 w 2086"/>
                <a:gd name="T61" fmla="*/ 166 h 174"/>
                <a:gd name="T62" fmla="*/ 880 w 2086"/>
                <a:gd name="T63" fmla="*/ 170 h 174"/>
                <a:gd name="T64" fmla="*/ 852 w 2086"/>
                <a:gd name="T65" fmla="*/ 160 h 174"/>
                <a:gd name="T66" fmla="*/ 828 w 2086"/>
                <a:gd name="T67" fmla="*/ 134 h 174"/>
                <a:gd name="T68" fmla="*/ 790 w 2086"/>
                <a:gd name="T69" fmla="*/ 56 h 174"/>
                <a:gd name="T70" fmla="*/ 754 w 2086"/>
                <a:gd name="T71" fmla="*/ 14 h 174"/>
                <a:gd name="T72" fmla="*/ 738 w 2086"/>
                <a:gd name="T73" fmla="*/ 4 h 174"/>
                <a:gd name="T74" fmla="*/ 724 w 2086"/>
                <a:gd name="T75" fmla="*/ 0 h 174"/>
                <a:gd name="T76" fmla="*/ 694 w 2086"/>
                <a:gd name="T77" fmla="*/ 10 h 174"/>
                <a:gd name="T78" fmla="*/ 658 w 2086"/>
                <a:gd name="T79" fmla="*/ 58 h 174"/>
                <a:gd name="T80" fmla="*/ 610 w 2086"/>
                <a:gd name="T81" fmla="*/ 140 h 174"/>
                <a:gd name="T82" fmla="*/ 566 w 2086"/>
                <a:gd name="T83" fmla="*/ 170 h 174"/>
                <a:gd name="T84" fmla="*/ 528 w 2086"/>
                <a:gd name="T85" fmla="*/ 152 h 174"/>
                <a:gd name="T86" fmla="*/ 486 w 2086"/>
                <a:gd name="T87" fmla="*/ 94 h 174"/>
                <a:gd name="T88" fmla="*/ 452 w 2086"/>
                <a:gd name="T89" fmla="*/ 28 h 174"/>
                <a:gd name="T90" fmla="*/ 414 w 2086"/>
                <a:gd name="T91" fmla="*/ 4 h 174"/>
                <a:gd name="T92" fmla="*/ 380 w 2086"/>
                <a:gd name="T93" fmla="*/ 8 h 174"/>
                <a:gd name="T94" fmla="*/ 352 w 2086"/>
                <a:gd name="T95" fmla="*/ 30 h 174"/>
                <a:gd name="T96" fmla="*/ 320 w 2086"/>
                <a:gd name="T97" fmla="*/ 88 h 174"/>
                <a:gd name="T98" fmla="*/ 278 w 2086"/>
                <a:gd name="T99" fmla="*/ 152 h 174"/>
                <a:gd name="T100" fmla="*/ 240 w 2086"/>
                <a:gd name="T101" fmla="*/ 174 h 174"/>
                <a:gd name="T102" fmla="*/ 202 w 2086"/>
                <a:gd name="T103" fmla="*/ 156 h 174"/>
                <a:gd name="T104" fmla="*/ 166 w 2086"/>
                <a:gd name="T105" fmla="*/ 94 h 174"/>
                <a:gd name="T106" fmla="*/ 144 w 2086"/>
                <a:gd name="T107" fmla="*/ 42 h 174"/>
                <a:gd name="T108" fmla="*/ 98 w 2086"/>
                <a:gd name="T109" fmla="*/ 6 h 174"/>
                <a:gd name="T110" fmla="*/ 50 w 2086"/>
                <a:gd name="T111" fmla="*/ 8 h 174"/>
                <a:gd name="T112" fmla="*/ 16 w 2086"/>
                <a:gd name="T113" fmla="*/ 56 h 1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6"/>
                <a:gd name="T172" fmla="*/ 0 h 174"/>
                <a:gd name="T173" fmla="*/ 2086 w 2086"/>
                <a:gd name="T174" fmla="*/ 174 h 1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6" h="174">
                  <a:moveTo>
                    <a:pt x="2086" y="90"/>
                  </a:moveTo>
                  <a:lnTo>
                    <a:pt x="2076" y="66"/>
                  </a:lnTo>
                  <a:lnTo>
                    <a:pt x="2060" y="36"/>
                  </a:lnTo>
                  <a:lnTo>
                    <a:pt x="2050" y="22"/>
                  </a:lnTo>
                  <a:lnTo>
                    <a:pt x="2036" y="10"/>
                  </a:lnTo>
                  <a:lnTo>
                    <a:pt x="2020" y="2"/>
                  </a:lnTo>
                  <a:lnTo>
                    <a:pt x="2004" y="2"/>
                  </a:lnTo>
                  <a:lnTo>
                    <a:pt x="1990" y="4"/>
                  </a:lnTo>
                  <a:lnTo>
                    <a:pt x="1974" y="14"/>
                  </a:lnTo>
                  <a:lnTo>
                    <a:pt x="1960" y="28"/>
                  </a:lnTo>
                  <a:lnTo>
                    <a:pt x="1948" y="44"/>
                  </a:lnTo>
                  <a:lnTo>
                    <a:pt x="1936" y="68"/>
                  </a:lnTo>
                  <a:lnTo>
                    <a:pt x="1924" y="96"/>
                  </a:lnTo>
                  <a:lnTo>
                    <a:pt x="1912" y="120"/>
                  </a:lnTo>
                  <a:lnTo>
                    <a:pt x="1896" y="144"/>
                  </a:lnTo>
                  <a:lnTo>
                    <a:pt x="1882" y="158"/>
                  </a:lnTo>
                  <a:lnTo>
                    <a:pt x="1866" y="168"/>
                  </a:lnTo>
                  <a:lnTo>
                    <a:pt x="1846" y="172"/>
                  </a:lnTo>
                  <a:lnTo>
                    <a:pt x="1834" y="170"/>
                  </a:lnTo>
                  <a:lnTo>
                    <a:pt x="1824" y="168"/>
                  </a:lnTo>
                  <a:lnTo>
                    <a:pt x="1802" y="152"/>
                  </a:lnTo>
                  <a:lnTo>
                    <a:pt x="1806" y="154"/>
                  </a:lnTo>
                  <a:lnTo>
                    <a:pt x="1790" y="136"/>
                  </a:lnTo>
                  <a:lnTo>
                    <a:pt x="1774" y="108"/>
                  </a:lnTo>
                  <a:lnTo>
                    <a:pt x="1760" y="84"/>
                  </a:lnTo>
                  <a:lnTo>
                    <a:pt x="1746" y="58"/>
                  </a:lnTo>
                  <a:lnTo>
                    <a:pt x="1734" y="40"/>
                  </a:lnTo>
                  <a:lnTo>
                    <a:pt x="1718" y="22"/>
                  </a:lnTo>
                  <a:lnTo>
                    <a:pt x="1698" y="10"/>
                  </a:lnTo>
                  <a:lnTo>
                    <a:pt x="1678" y="4"/>
                  </a:lnTo>
                  <a:lnTo>
                    <a:pt x="1664" y="10"/>
                  </a:lnTo>
                  <a:lnTo>
                    <a:pt x="1658" y="14"/>
                  </a:lnTo>
                  <a:lnTo>
                    <a:pt x="1648" y="24"/>
                  </a:lnTo>
                  <a:lnTo>
                    <a:pt x="1638" y="32"/>
                  </a:lnTo>
                  <a:lnTo>
                    <a:pt x="1624" y="52"/>
                  </a:lnTo>
                  <a:lnTo>
                    <a:pt x="1610" y="82"/>
                  </a:lnTo>
                  <a:lnTo>
                    <a:pt x="1600" y="100"/>
                  </a:lnTo>
                  <a:lnTo>
                    <a:pt x="1592" y="120"/>
                  </a:lnTo>
                  <a:lnTo>
                    <a:pt x="1576" y="144"/>
                  </a:lnTo>
                  <a:lnTo>
                    <a:pt x="1558" y="160"/>
                  </a:lnTo>
                  <a:lnTo>
                    <a:pt x="1544" y="168"/>
                  </a:lnTo>
                  <a:lnTo>
                    <a:pt x="1532" y="172"/>
                  </a:lnTo>
                  <a:lnTo>
                    <a:pt x="1514" y="170"/>
                  </a:lnTo>
                  <a:lnTo>
                    <a:pt x="1502" y="166"/>
                  </a:lnTo>
                  <a:lnTo>
                    <a:pt x="1488" y="156"/>
                  </a:lnTo>
                  <a:lnTo>
                    <a:pt x="1476" y="140"/>
                  </a:lnTo>
                  <a:lnTo>
                    <a:pt x="1464" y="118"/>
                  </a:lnTo>
                  <a:lnTo>
                    <a:pt x="1448" y="86"/>
                  </a:lnTo>
                  <a:lnTo>
                    <a:pt x="1436" y="60"/>
                  </a:lnTo>
                  <a:lnTo>
                    <a:pt x="1428" y="48"/>
                  </a:lnTo>
                  <a:lnTo>
                    <a:pt x="1420" y="36"/>
                  </a:lnTo>
                  <a:lnTo>
                    <a:pt x="1408" y="26"/>
                  </a:lnTo>
                  <a:lnTo>
                    <a:pt x="1402" y="20"/>
                  </a:lnTo>
                  <a:lnTo>
                    <a:pt x="1390" y="12"/>
                  </a:lnTo>
                  <a:lnTo>
                    <a:pt x="1376" y="4"/>
                  </a:lnTo>
                  <a:lnTo>
                    <a:pt x="1362" y="2"/>
                  </a:lnTo>
                  <a:lnTo>
                    <a:pt x="1352" y="4"/>
                  </a:lnTo>
                  <a:lnTo>
                    <a:pt x="1336" y="10"/>
                  </a:lnTo>
                  <a:lnTo>
                    <a:pt x="1320" y="24"/>
                  </a:lnTo>
                  <a:lnTo>
                    <a:pt x="1304" y="50"/>
                  </a:lnTo>
                  <a:lnTo>
                    <a:pt x="1282" y="90"/>
                  </a:lnTo>
                  <a:lnTo>
                    <a:pt x="1268" y="118"/>
                  </a:lnTo>
                  <a:lnTo>
                    <a:pt x="1256" y="136"/>
                  </a:lnTo>
                  <a:lnTo>
                    <a:pt x="1246" y="148"/>
                  </a:lnTo>
                  <a:lnTo>
                    <a:pt x="1228" y="166"/>
                  </a:lnTo>
                  <a:lnTo>
                    <a:pt x="1218" y="170"/>
                  </a:lnTo>
                  <a:lnTo>
                    <a:pt x="1206" y="174"/>
                  </a:lnTo>
                  <a:lnTo>
                    <a:pt x="1190" y="170"/>
                  </a:lnTo>
                  <a:lnTo>
                    <a:pt x="1174" y="162"/>
                  </a:lnTo>
                  <a:lnTo>
                    <a:pt x="1164" y="150"/>
                  </a:lnTo>
                  <a:lnTo>
                    <a:pt x="1152" y="136"/>
                  </a:lnTo>
                  <a:lnTo>
                    <a:pt x="1144" y="118"/>
                  </a:lnTo>
                  <a:lnTo>
                    <a:pt x="1134" y="98"/>
                  </a:lnTo>
                  <a:lnTo>
                    <a:pt x="1124" y="78"/>
                  </a:lnTo>
                  <a:lnTo>
                    <a:pt x="1110" y="52"/>
                  </a:lnTo>
                  <a:lnTo>
                    <a:pt x="1094" y="28"/>
                  </a:lnTo>
                  <a:lnTo>
                    <a:pt x="1078" y="16"/>
                  </a:lnTo>
                  <a:lnTo>
                    <a:pt x="1064" y="8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1034" y="0"/>
                  </a:lnTo>
                  <a:lnTo>
                    <a:pt x="1018" y="6"/>
                  </a:lnTo>
                  <a:lnTo>
                    <a:pt x="1006" y="16"/>
                  </a:lnTo>
                  <a:lnTo>
                    <a:pt x="998" y="24"/>
                  </a:lnTo>
                  <a:lnTo>
                    <a:pt x="990" y="36"/>
                  </a:lnTo>
                  <a:lnTo>
                    <a:pt x="972" y="68"/>
                  </a:lnTo>
                  <a:lnTo>
                    <a:pt x="960" y="98"/>
                  </a:lnTo>
                  <a:lnTo>
                    <a:pt x="950" y="116"/>
                  </a:lnTo>
                  <a:lnTo>
                    <a:pt x="942" y="132"/>
                  </a:lnTo>
                  <a:lnTo>
                    <a:pt x="928" y="150"/>
                  </a:lnTo>
                  <a:lnTo>
                    <a:pt x="916" y="160"/>
                  </a:lnTo>
                  <a:lnTo>
                    <a:pt x="912" y="162"/>
                  </a:lnTo>
                  <a:lnTo>
                    <a:pt x="904" y="166"/>
                  </a:lnTo>
                  <a:lnTo>
                    <a:pt x="896" y="168"/>
                  </a:lnTo>
                  <a:lnTo>
                    <a:pt x="890" y="172"/>
                  </a:lnTo>
                  <a:lnTo>
                    <a:pt x="880" y="170"/>
                  </a:lnTo>
                  <a:lnTo>
                    <a:pt x="872" y="168"/>
                  </a:lnTo>
                  <a:lnTo>
                    <a:pt x="862" y="164"/>
                  </a:lnTo>
                  <a:lnTo>
                    <a:pt x="852" y="160"/>
                  </a:lnTo>
                  <a:lnTo>
                    <a:pt x="848" y="156"/>
                  </a:lnTo>
                  <a:lnTo>
                    <a:pt x="838" y="148"/>
                  </a:lnTo>
                  <a:lnTo>
                    <a:pt x="828" y="134"/>
                  </a:lnTo>
                  <a:lnTo>
                    <a:pt x="814" y="110"/>
                  </a:lnTo>
                  <a:lnTo>
                    <a:pt x="802" y="80"/>
                  </a:lnTo>
                  <a:lnTo>
                    <a:pt x="790" y="56"/>
                  </a:lnTo>
                  <a:lnTo>
                    <a:pt x="780" y="42"/>
                  </a:lnTo>
                  <a:lnTo>
                    <a:pt x="770" y="28"/>
                  </a:lnTo>
                  <a:lnTo>
                    <a:pt x="754" y="14"/>
                  </a:lnTo>
                  <a:lnTo>
                    <a:pt x="746" y="8"/>
                  </a:lnTo>
                  <a:lnTo>
                    <a:pt x="740" y="4"/>
                  </a:lnTo>
                  <a:lnTo>
                    <a:pt x="738" y="4"/>
                  </a:lnTo>
                  <a:lnTo>
                    <a:pt x="744" y="6"/>
                  </a:lnTo>
                  <a:lnTo>
                    <a:pt x="734" y="2"/>
                  </a:lnTo>
                  <a:lnTo>
                    <a:pt x="724" y="0"/>
                  </a:lnTo>
                  <a:lnTo>
                    <a:pt x="712" y="2"/>
                  </a:lnTo>
                  <a:lnTo>
                    <a:pt x="702" y="6"/>
                  </a:lnTo>
                  <a:lnTo>
                    <a:pt x="694" y="10"/>
                  </a:lnTo>
                  <a:lnTo>
                    <a:pt x="684" y="20"/>
                  </a:lnTo>
                  <a:lnTo>
                    <a:pt x="668" y="40"/>
                  </a:lnTo>
                  <a:lnTo>
                    <a:pt x="658" y="58"/>
                  </a:lnTo>
                  <a:lnTo>
                    <a:pt x="642" y="86"/>
                  </a:lnTo>
                  <a:lnTo>
                    <a:pt x="626" y="118"/>
                  </a:lnTo>
                  <a:lnTo>
                    <a:pt x="610" y="140"/>
                  </a:lnTo>
                  <a:lnTo>
                    <a:pt x="592" y="162"/>
                  </a:lnTo>
                  <a:lnTo>
                    <a:pt x="578" y="166"/>
                  </a:lnTo>
                  <a:lnTo>
                    <a:pt x="566" y="170"/>
                  </a:lnTo>
                  <a:lnTo>
                    <a:pt x="546" y="166"/>
                  </a:lnTo>
                  <a:lnTo>
                    <a:pt x="532" y="156"/>
                  </a:lnTo>
                  <a:lnTo>
                    <a:pt x="528" y="152"/>
                  </a:lnTo>
                  <a:lnTo>
                    <a:pt x="512" y="134"/>
                  </a:lnTo>
                  <a:lnTo>
                    <a:pt x="496" y="112"/>
                  </a:lnTo>
                  <a:lnTo>
                    <a:pt x="486" y="94"/>
                  </a:lnTo>
                  <a:lnTo>
                    <a:pt x="476" y="72"/>
                  </a:lnTo>
                  <a:lnTo>
                    <a:pt x="464" y="50"/>
                  </a:lnTo>
                  <a:lnTo>
                    <a:pt x="452" y="28"/>
                  </a:lnTo>
                  <a:lnTo>
                    <a:pt x="434" y="14"/>
                  </a:lnTo>
                  <a:lnTo>
                    <a:pt x="422" y="8"/>
                  </a:lnTo>
                  <a:lnTo>
                    <a:pt x="414" y="4"/>
                  </a:lnTo>
                  <a:lnTo>
                    <a:pt x="404" y="2"/>
                  </a:lnTo>
                  <a:lnTo>
                    <a:pt x="392" y="4"/>
                  </a:lnTo>
                  <a:lnTo>
                    <a:pt x="380" y="8"/>
                  </a:lnTo>
                  <a:lnTo>
                    <a:pt x="368" y="14"/>
                  </a:lnTo>
                  <a:lnTo>
                    <a:pt x="358" y="24"/>
                  </a:lnTo>
                  <a:lnTo>
                    <a:pt x="352" y="30"/>
                  </a:lnTo>
                  <a:lnTo>
                    <a:pt x="342" y="46"/>
                  </a:lnTo>
                  <a:lnTo>
                    <a:pt x="332" y="62"/>
                  </a:lnTo>
                  <a:lnTo>
                    <a:pt x="320" y="88"/>
                  </a:lnTo>
                  <a:lnTo>
                    <a:pt x="308" y="110"/>
                  </a:lnTo>
                  <a:lnTo>
                    <a:pt x="294" y="132"/>
                  </a:lnTo>
                  <a:lnTo>
                    <a:pt x="278" y="152"/>
                  </a:lnTo>
                  <a:lnTo>
                    <a:pt x="266" y="162"/>
                  </a:lnTo>
                  <a:lnTo>
                    <a:pt x="256" y="170"/>
                  </a:lnTo>
                  <a:lnTo>
                    <a:pt x="240" y="174"/>
                  </a:lnTo>
                  <a:lnTo>
                    <a:pt x="226" y="170"/>
                  </a:lnTo>
                  <a:lnTo>
                    <a:pt x="212" y="164"/>
                  </a:lnTo>
                  <a:lnTo>
                    <a:pt x="202" y="156"/>
                  </a:lnTo>
                  <a:lnTo>
                    <a:pt x="188" y="136"/>
                  </a:lnTo>
                  <a:lnTo>
                    <a:pt x="176" y="112"/>
                  </a:lnTo>
                  <a:lnTo>
                    <a:pt x="166" y="94"/>
                  </a:lnTo>
                  <a:lnTo>
                    <a:pt x="162" y="76"/>
                  </a:lnTo>
                  <a:lnTo>
                    <a:pt x="154" y="62"/>
                  </a:lnTo>
                  <a:lnTo>
                    <a:pt x="144" y="42"/>
                  </a:lnTo>
                  <a:lnTo>
                    <a:pt x="132" y="28"/>
                  </a:lnTo>
                  <a:lnTo>
                    <a:pt x="122" y="18"/>
                  </a:lnTo>
                  <a:lnTo>
                    <a:pt x="98" y="6"/>
                  </a:lnTo>
                  <a:lnTo>
                    <a:pt x="74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0" y="18"/>
                  </a:lnTo>
                  <a:lnTo>
                    <a:pt x="30" y="32"/>
                  </a:lnTo>
                  <a:lnTo>
                    <a:pt x="16" y="56"/>
                  </a:lnTo>
                  <a:lnTo>
                    <a:pt x="6" y="74"/>
                  </a:lnTo>
                  <a:lnTo>
                    <a:pt x="0" y="84"/>
                  </a:lnTo>
                </a:path>
              </a:pathLst>
            </a:custGeom>
            <a:noFill/>
            <a:ln w="15875">
              <a:solidFill>
                <a:srgbClr val="0096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956012" y="4953362"/>
            <a:ext cx="1656184" cy="0"/>
          </a:xfrm>
          <a:prstGeom prst="straightConnector1">
            <a:avLst/>
          </a:prstGeom>
          <a:ln w="76200" cmpd="sng">
            <a:solidFill>
              <a:srgbClr val="00009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76292" y="4953362"/>
            <a:ext cx="1912132" cy="0"/>
          </a:xfrm>
          <a:prstGeom prst="straightConnector1">
            <a:avLst/>
          </a:prstGeom>
          <a:ln w="76200" cmpd="sng">
            <a:solidFill>
              <a:srgbClr val="00009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76" y="4494713"/>
            <a:ext cx="615988" cy="8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74594" y="4521314"/>
            <a:ext cx="99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802.1X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11960" y="4521314"/>
            <a:ext cx="115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RADIUS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5197" y="4521314"/>
            <a:ext cx="146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LDAP, SQL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02794" y="5385410"/>
            <a:ext cx="217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NAS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(e.g., WiFi router)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1445" y="5385410"/>
            <a:ext cx="1823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Authentication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1331640" y="2348880"/>
            <a:ext cx="2448272" cy="1368152"/>
          </a:xfrm>
          <a:prstGeom prst="wedgeRoundRectCallout">
            <a:avLst>
              <a:gd name="adj1" fmla="val -68628"/>
              <a:gd name="adj2" fmla="val 10527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 user requesting network access</a:t>
            </a:r>
            <a:endParaRPr lang="en-US" sz="24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1331640" y="2348880"/>
            <a:ext cx="2448272" cy="1368152"/>
          </a:xfrm>
          <a:prstGeom prst="wedgeRoundRectCallout">
            <a:avLst>
              <a:gd name="adj1" fmla="val 232929"/>
              <a:gd name="adj2" fmla="val 108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EAP-TLS by itself is still not enough!</a:t>
            </a:r>
            <a:endParaRPr lang="en-US" sz="2400" dirty="0"/>
          </a:p>
        </p:txBody>
      </p:sp>
      <p:cxnSp>
        <p:nvCxnSpPr>
          <p:cNvPr id="4" name="Elbow Connector 3"/>
          <p:cNvCxnSpPr>
            <a:stCxn id="18" idx="2"/>
            <a:endCxn id="20" idx="2"/>
          </p:cNvCxnSpPr>
          <p:nvPr/>
        </p:nvCxnSpPr>
        <p:spPr>
          <a:xfrm rot="5400000" flipH="1" flipV="1">
            <a:off x="4517141" y="1462081"/>
            <a:ext cx="72008" cy="7774649"/>
          </a:xfrm>
          <a:prstGeom prst="bentConnector3">
            <a:avLst>
              <a:gd name="adj1" fmla="val -1728425"/>
            </a:avLst>
          </a:prstGeom>
          <a:ln w="38100" cmpd="sng"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51920" y="6237312"/>
            <a:ext cx="125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EAP-TLS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53710" y="5385410"/>
            <a:ext cx="11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Backend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3214" y="5385410"/>
            <a:ext cx="840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</a:t>
            </a:r>
          </a:p>
        </p:txBody>
      </p:sp>
      <p:pic>
        <p:nvPicPr>
          <p:cNvPr id="34" name="Picture 33" descr="ryanlerch_skull_and_crossbones_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4653136"/>
            <a:ext cx="648072" cy="626404"/>
          </a:xfrm>
          <a:prstGeom prst="rect">
            <a:avLst/>
          </a:prstGeom>
        </p:spPr>
      </p:pic>
      <p:pic>
        <p:nvPicPr>
          <p:cNvPr id="30" name="Picture 29" descr="ryanlerch_skull_and_crossbones_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725144"/>
            <a:ext cx="648072" cy="626404"/>
          </a:xfrm>
          <a:prstGeom prst="rect">
            <a:avLst/>
          </a:prstGeom>
        </p:spPr>
      </p:pic>
      <p:pic>
        <p:nvPicPr>
          <p:cNvPr id="36" name="Picture 35" descr="ryanlerch_skull_and_crossbones_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725144"/>
            <a:ext cx="648072" cy="626404"/>
          </a:xfrm>
          <a:prstGeom prst="rect">
            <a:avLst/>
          </a:prstGeom>
        </p:spPr>
      </p:pic>
      <p:pic>
        <p:nvPicPr>
          <p:cNvPr id="37" name="Picture 36" descr="ryanlerch_skull_and_crossbones_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25144"/>
            <a:ext cx="648072" cy="6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7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iberation Sans"/>
        <a:ea typeface=""/>
        <a:cs typeface=""/>
      </a:majorFont>
      <a:minorFont>
        <a:latin typeface="Liberatio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</TotalTime>
  <Words>2319</Words>
  <Application>Microsoft Macintosh PowerPoint</Application>
  <PresentationFormat>On-screen Show (4:3)</PresentationFormat>
  <Paragraphs>809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Lisbon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Vinicius Vielmo Cogo</dc:creator>
  <cp:lastModifiedBy>D Kreutz</cp:lastModifiedBy>
  <cp:revision>391</cp:revision>
  <cp:lastPrinted>2014-04-21T00:03:49Z</cp:lastPrinted>
  <dcterms:created xsi:type="dcterms:W3CDTF">2013-09-23T13:57:42Z</dcterms:created>
  <dcterms:modified xsi:type="dcterms:W3CDTF">2014-11-20T00:58:40Z</dcterms:modified>
</cp:coreProperties>
</file>